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media1.mp3" ContentType="audio/unknown"/>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media2.mp3"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3.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media3.mp3" ContentType="audio/unknown"/>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1.xml.rels><?xml version="1.0" encoding="UTF-8" standalone="yes"?><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2.xml.rels><?xml version="1.0" encoding="UTF-8" standalone="yes"?><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sldImg"/>
          </p:nvPr>
        </p:nvSpPr>
        <p:spPr>
          <a:prstGeom prst="rect">
            <a:avLst/>
          </a:prstGeom>
        </p:spPr>
        <p:txBody>
          <a:bodyPr/>
          <a:lstStyle/>
          <a:p>
            <a:pPr lvl="0"/>
          </a:p>
        </p:txBody>
      </p:sp>
      <p:sp>
        <p:nvSpPr>
          <p:cNvPr id="35" name="Shape 35"/>
          <p:cNvSpPr/>
          <p:nvPr>
            <p:ph type="body" sz="quarter" idx="1"/>
          </p:nvPr>
        </p:nvSpPr>
        <p:spPr>
          <a:prstGeom prst="rect">
            <a:avLst/>
          </a:prstGeom>
        </p:spPr>
        <p:txBody>
          <a:bodyPr/>
          <a:lstStyle/>
          <a:p>
            <a:pPr lvl="0">
              <a:defRPr sz="1800"/>
            </a:pPr>
            <a:r>
              <a:rPr sz="2400"/>
              <a:t>Greeting, welcome, introduction,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sldImg"/>
          </p:nvPr>
        </p:nvSpPr>
        <p:spPr>
          <a:prstGeom prst="rect">
            <a:avLst/>
          </a:prstGeom>
        </p:spPr>
        <p:txBody>
          <a:bodyPr/>
          <a:lstStyle/>
          <a:p>
            <a:pPr lvl="0"/>
          </a:p>
        </p:txBody>
      </p:sp>
      <p:sp>
        <p:nvSpPr>
          <p:cNvPr id="104" name="Shape 104"/>
          <p:cNvSpPr/>
          <p:nvPr>
            <p:ph type="body" sz="quarter" idx="1"/>
          </p:nvPr>
        </p:nvSpPr>
        <p:spPr>
          <a:prstGeom prst="rect">
            <a:avLst/>
          </a:prstGeom>
        </p:spPr>
        <p:txBody>
          <a:bodyPr/>
          <a:lstStyle/>
          <a:p>
            <a:pPr lvl="0">
              <a:defRPr sz="1800"/>
            </a:pPr>
            <a:r>
              <a:rPr sz="2400"/>
              <a:t>Obviously nobody wants to be seen as cherry picking.</a:t>
            </a:r>
            <a:endParaRPr sz="2400"/>
          </a:p>
          <a:p>
            <a:pPr lvl="0">
              <a:defRPr sz="1800"/>
            </a:pPr>
            <a:r>
              <a:rPr sz="2400"/>
              <a:t>But what about the problem of selecting data for presentation. </a:t>
            </a:r>
            <a:endParaRPr sz="2400"/>
          </a:p>
          <a:p>
            <a:pPr lvl="0">
              <a:defRPr sz="1800"/>
            </a:pPr>
            <a:r>
              <a:rPr sz="2400"/>
              <a:t>Especially with qualitative data that is large and therefore a small sample can be presented in a publication?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sldImg"/>
          </p:nvPr>
        </p:nvSpPr>
        <p:spPr>
          <a:prstGeom prst="rect">
            <a:avLst/>
          </a:prstGeom>
        </p:spPr>
        <p:txBody>
          <a:bodyPr/>
          <a:lstStyle/>
          <a:p>
            <a:pPr lvl="0"/>
          </a:p>
        </p:txBody>
      </p:sp>
      <p:sp>
        <p:nvSpPr>
          <p:cNvPr id="109" name="Shape 109"/>
          <p:cNvSpPr/>
          <p:nvPr>
            <p:ph type="body" sz="quarter" idx="1"/>
          </p:nvPr>
        </p:nvSpPr>
        <p:spPr>
          <a:prstGeom prst="rect">
            <a:avLst/>
          </a:prstGeom>
        </p:spPr>
        <p:txBody>
          <a:bodyPr/>
          <a:lstStyle/>
          <a:p>
            <a:pPr lvl="0">
              <a:defRPr sz="1800"/>
            </a:pPr>
            <a:r>
              <a:rPr sz="2400"/>
              <a:t>We have to find a way to select data in a principled way that doesn’t open the research to the threat of cherry picking.</a:t>
            </a:r>
            <a:endParaRPr sz="2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2" name="Shape 112"/>
          <p:cNvSpPr/>
          <p:nvPr>
            <p:ph type="sldImg"/>
          </p:nvPr>
        </p:nvSpPr>
        <p:spPr>
          <a:prstGeom prst="rect">
            <a:avLst/>
          </a:prstGeom>
        </p:spPr>
        <p:txBody>
          <a:bodyPr/>
          <a:lstStyle/>
          <a:p>
            <a:pPr lvl="0"/>
          </a:p>
        </p:txBody>
      </p:sp>
      <p:sp>
        <p:nvSpPr>
          <p:cNvPr id="113" name="Shape 113"/>
          <p:cNvSpPr/>
          <p:nvPr>
            <p:ph type="body" sz="quarter" idx="1"/>
          </p:nvPr>
        </p:nvSpPr>
        <p:spPr>
          <a:prstGeom prst="rect">
            <a:avLst/>
          </a:prstGeom>
        </p:spPr>
        <p:txBody>
          <a:bodyPr/>
          <a:lstStyle/>
          <a:p>
            <a:pPr lvl="0">
              <a:defRPr sz="1800"/>
            </a:pPr>
            <a:r>
              <a:rPr sz="2400"/>
              <a:t>What does typical mean? </a:t>
            </a:r>
            <a:endParaRPr sz="2400"/>
          </a:p>
          <a:p>
            <a:pPr lvl="0">
              <a:defRPr sz="1800"/>
            </a:pPr>
            <a:r>
              <a:rPr sz="2400"/>
              <a:t>- typifies this data, distinguishes it from other data, shows the essence of the data. Example, I have 4 trainers - what is the essence of this 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lvl="0"/>
          </a:p>
        </p:txBody>
      </p:sp>
      <p:sp>
        <p:nvSpPr>
          <p:cNvPr id="118" name="Shape 118"/>
          <p:cNvSpPr/>
          <p:nvPr>
            <p:ph type="body" sz="quarter" idx="1"/>
          </p:nvPr>
        </p:nvSpPr>
        <p:spPr>
          <a:prstGeom prst="rect">
            <a:avLst/>
          </a:prstGeom>
        </p:spPr>
        <p:txBody>
          <a:bodyPr/>
          <a:lstStyle/>
          <a:p>
            <a:pPr lvl="0">
              <a:defRPr sz="1800"/>
            </a:pPr>
            <a:r>
              <a:rPr sz="2400"/>
              <a:t>To go about it we are going to use a corpus approach. Corpus uses the whole data set, and using lexical frequencies gives insights into the data that may not be otherwise observable.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sldImg"/>
          </p:nvPr>
        </p:nvSpPr>
        <p:spPr>
          <a:prstGeom prst="rect">
            <a:avLst/>
          </a:prstGeom>
        </p:spPr>
        <p:txBody>
          <a:bodyPr/>
          <a:lstStyle/>
          <a:p>
            <a:pPr lvl="0"/>
          </a:p>
        </p:txBody>
      </p:sp>
      <p:sp>
        <p:nvSpPr>
          <p:cNvPr id="126" name="Shape 126"/>
          <p:cNvSpPr/>
          <p:nvPr>
            <p:ph type="body" sz="quarter" idx="1"/>
          </p:nvPr>
        </p:nvSpPr>
        <p:spPr>
          <a:prstGeom prst="rect">
            <a:avLst/>
          </a:prstGeom>
        </p:spPr>
        <p:txBody>
          <a:bodyPr/>
          <a:lstStyle/>
          <a:p>
            <a:pPr lvl="0">
              <a:defRPr sz="1800"/>
            </a:pPr>
            <a:r>
              <a:rPr sz="2400"/>
              <a:t>This is the difference between a word list and a key word list. On the left is rank, frequency and the word. This is just a list of the words and their frequencies in the corpus. The keyword list is the list of words which occur in the corpus at a greater frequency than would be expected by chance when compared with another corpus.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lvl="0"/>
          </a:p>
        </p:txBody>
      </p:sp>
      <p:sp>
        <p:nvSpPr>
          <p:cNvPr id="132" name="Shape 132"/>
          <p:cNvSpPr/>
          <p:nvPr>
            <p:ph type="body" sz="quarter" idx="1"/>
          </p:nvPr>
        </p:nvSpPr>
        <p:spPr>
          <a:prstGeom prst="rect">
            <a:avLst/>
          </a:prstGeom>
        </p:spPr>
        <p:txBody>
          <a:bodyPr/>
          <a:lstStyle/>
          <a:p>
            <a:pPr lvl="0">
              <a:defRPr sz="1800"/>
            </a:pPr>
            <a:r>
              <a:rPr sz="2400"/>
              <a:t>We start with the corpus. </a:t>
            </a:r>
            <a:endParaRPr sz="2400"/>
          </a:p>
          <a:p>
            <a:pPr lvl="0">
              <a:defRPr sz="1800"/>
            </a:pPr>
            <a:r>
              <a:rPr sz="2400"/>
              <a:t>The advantages of corpus: entire data set, a representation of the data based on lexical frequencies, objective</a:t>
            </a:r>
            <a:endParaRPr sz="2400"/>
          </a:p>
          <a:p>
            <a:pPr lvl="0">
              <a:defRPr sz="1800"/>
            </a:pPr>
            <a:r>
              <a:rPr sz="2400"/>
              <a:t>Then get keywords. A keyword is…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sldImg"/>
          </p:nvPr>
        </p:nvSpPr>
        <p:spPr>
          <a:prstGeom prst="rect">
            <a:avLst/>
          </a:prstGeom>
        </p:spPr>
        <p:txBody>
          <a:bodyPr/>
          <a:lstStyle/>
          <a:p>
            <a:pPr lvl="0"/>
          </a:p>
        </p:txBody>
      </p:sp>
      <p:sp>
        <p:nvSpPr>
          <p:cNvPr id="144" name="Shape 144"/>
          <p:cNvSpPr/>
          <p:nvPr>
            <p:ph type="body" sz="quarter" idx="1"/>
          </p:nvPr>
        </p:nvSpPr>
        <p:spPr>
          <a:prstGeom prst="rect">
            <a:avLst/>
          </a:prstGeom>
        </p:spPr>
        <p:txBody>
          <a:bodyPr/>
          <a:lstStyle/>
          <a:p>
            <a:pPr lvl="0">
              <a:defRPr sz="1800"/>
            </a:pPr>
            <a:r>
              <a:rPr sz="2400"/>
              <a:t>The concordance plot tool indicates where these keywords fall in the file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lvl="0"/>
          </a:p>
        </p:txBody>
      </p:sp>
      <p:sp>
        <p:nvSpPr>
          <p:cNvPr id="151" name="Shape 151"/>
          <p:cNvSpPr/>
          <p:nvPr>
            <p:ph type="body" sz="quarter" idx="1"/>
          </p:nvPr>
        </p:nvSpPr>
        <p:spPr>
          <a:prstGeom prst="rect">
            <a:avLst/>
          </a:prstGeom>
        </p:spPr>
        <p:txBody>
          <a:bodyPr/>
          <a:lstStyle/>
          <a:p>
            <a:pPr lvl="0">
              <a:defRPr sz="1800"/>
            </a:pPr>
            <a:r>
              <a:rPr sz="2400"/>
              <a:t>Collect all the data plots together and make a diagram of the file with the location of each keyword. </a:t>
            </a:r>
            <a:endParaRPr sz="2400"/>
          </a:p>
          <a:p>
            <a:pPr lvl="0">
              <a:defRPr sz="1800"/>
            </a:pPr>
            <a:r>
              <a:rPr sz="2400"/>
              <a:t>I’m looking for a typical stretch of data. And a keyword is word that is specific to the data compared with other data.</a:t>
            </a:r>
            <a:endParaRPr sz="2400"/>
          </a:p>
          <a:p>
            <a:pPr lvl="0">
              <a:defRPr sz="1800"/>
            </a:pPr>
            <a:r>
              <a:rPr sz="2400"/>
              <a:t>So, the co-occurence of these keywords indicates the position of a typical stretch, as defined by lexical frequencies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6" name="Shape 156"/>
          <p:cNvSpPr/>
          <p:nvPr>
            <p:ph type="sldImg"/>
          </p:nvPr>
        </p:nvSpPr>
        <p:spPr>
          <a:prstGeom prst="rect">
            <a:avLst/>
          </a:prstGeom>
        </p:spPr>
        <p:txBody>
          <a:bodyPr/>
          <a:lstStyle/>
          <a:p>
            <a:pPr lvl="0"/>
          </a:p>
        </p:txBody>
      </p:sp>
      <p:sp>
        <p:nvSpPr>
          <p:cNvPr id="157" name="Shape 157"/>
          <p:cNvSpPr/>
          <p:nvPr>
            <p:ph type="body" sz="quarter" idx="1"/>
          </p:nvPr>
        </p:nvSpPr>
        <p:spPr>
          <a:prstGeom prst="rect">
            <a:avLst/>
          </a:prstGeom>
        </p:spPr>
        <p:txBody>
          <a:bodyPr/>
          <a:lstStyle/>
          <a:p>
            <a:pPr lvl="0">
              <a:defRPr sz="1800"/>
            </a:pPr>
            <a:r>
              <a:rPr sz="2400"/>
              <a:t>Find the stretch. Here it is.</a:t>
            </a:r>
            <a:endParaRPr sz="2400"/>
          </a:p>
          <a:p>
            <a:pPr lvl="0">
              <a:defRPr sz="1800"/>
            </a:pPr>
            <a:r>
              <a:rPr sz="2400"/>
              <a:t>But, see here is a transition, in the middle. That means we should shift the focus to be the end of the previous exchange or the beginning of the next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lvl="0"/>
          </a:p>
        </p:txBody>
      </p:sp>
      <p:sp>
        <p:nvSpPr>
          <p:cNvPr id="169" name="Shape 169"/>
          <p:cNvSpPr/>
          <p:nvPr>
            <p:ph type="body" sz="quarter" idx="1"/>
          </p:nvPr>
        </p:nvSpPr>
        <p:spPr>
          <a:prstGeom prst="rect">
            <a:avLst/>
          </a:prstGeom>
        </p:spPr>
        <p:txBody>
          <a:bodyPr/>
          <a:lstStyle/>
          <a:p>
            <a:pPr lvl="0">
              <a:defRPr sz="1800"/>
            </a:pPr>
            <a:r>
              <a:rPr sz="2400"/>
              <a:t>With the adjustment made, we can present the reality of the feedback. </a:t>
            </a:r>
            <a:endParaRPr sz="2400"/>
          </a:p>
          <a:p>
            <a:pPr lvl="0">
              <a:defRPr sz="1800"/>
            </a:pPr>
            <a:r>
              <a:rPr sz="2400"/>
              <a:t>Look, it’s both dialogic and authoritative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sldImg"/>
          </p:nvPr>
        </p:nvSpPr>
        <p:spPr>
          <a:prstGeom prst="rect">
            <a:avLst/>
          </a:prstGeom>
        </p:spPr>
        <p:txBody>
          <a:bodyPr/>
          <a:lstStyle/>
          <a:p>
            <a:pPr lvl="0"/>
          </a:p>
        </p:txBody>
      </p:sp>
      <p:sp>
        <p:nvSpPr>
          <p:cNvPr id="40" name="Shape 40"/>
          <p:cNvSpPr/>
          <p:nvPr>
            <p:ph type="body" sz="quarter" idx="1"/>
          </p:nvPr>
        </p:nvSpPr>
        <p:spPr>
          <a:prstGeom prst="rect">
            <a:avLst/>
          </a:prstGeom>
        </p:spPr>
        <p:txBody>
          <a:bodyPr/>
          <a:lstStyle/>
          <a:p>
            <a:pPr lvl="0">
              <a:defRPr sz="1800"/>
            </a:pPr>
            <a:r>
              <a:rPr sz="2400"/>
              <a:t>Background to my data. Observed teaching in a pre-service, and the feedback afterwards. </a:t>
            </a:r>
            <a:endParaRPr sz="2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lvl="0"/>
          </a:p>
        </p:txBody>
      </p:sp>
      <p:sp>
        <p:nvSpPr>
          <p:cNvPr id="173" name="Shape 173"/>
          <p:cNvSpPr/>
          <p:nvPr>
            <p:ph type="body" sz="quarter" idx="1"/>
          </p:nvPr>
        </p:nvSpPr>
        <p:spPr>
          <a:prstGeom prst="rect">
            <a:avLst/>
          </a:prstGeom>
        </p:spPr>
        <p:txBody>
          <a:bodyPr/>
          <a:lstStyle/>
          <a:p>
            <a:pPr lvl="0">
              <a:defRPr sz="1800"/>
            </a:pPr>
            <a:r>
              <a:rPr sz="2400"/>
              <a:t>The data now portrays a more typical representation of the complete data set. </a:t>
            </a:r>
            <a:endParaRPr sz="2400"/>
          </a:p>
          <a:p>
            <a:pPr lvl="0">
              <a:defRPr sz="1800"/>
            </a:pPr>
            <a:r>
              <a:rPr sz="2400"/>
              <a:t>Less bias, no cherry picking, reader has a closer understanding of the data. We now find that the feedback is a satisfying mix of both authoritative and dialogic.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sldImg"/>
          </p:nvPr>
        </p:nvSpPr>
        <p:spPr>
          <a:prstGeom prst="rect">
            <a:avLst/>
          </a:prstGeom>
        </p:spPr>
        <p:txBody>
          <a:bodyPr/>
          <a:lstStyle/>
          <a:p>
            <a:pPr lvl="0"/>
          </a:p>
        </p:txBody>
      </p:sp>
      <p:sp>
        <p:nvSpPr>
          <p:cNvPr id="178" name="Shape 178"/>
          <p:cNvSpPr/>
          <p:nvPr>
            <p:ph type="body" sz="quarter" idx="1"/>
          </p:nvPr>
        </p:nvSpPr>
        <p:spPr>
          <a:prstGeom prst="rect">
            <a:avLst/>
          </a:prstGeom>
        </p:spPr>
        <p:txBody>
          <a:bodyPr/>
          <a:lstStyle/>
          <a:p>
            <a:pPr lvl="0">
              <a:defRPr sz="1800"/>
            </a:pPr>
            <a:r>
              <a:rPr sz="2400"/>
              <a:t>Considering that QUAL is sometimes considered problematic for researchers familiar with a QUANT approach. Distrust the perceived lack of rigor, potential for bias. Not having concepts like reliability &amp; validity make it fuzzy. Techniques like the one I have spoken about here help strengthen QUAL in the eyes of QUAN researchers, broaden the potential audience to all researchers, not just those comfortable with the QUAL paradigm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lvl="0"/>
          </a:p>
        </p:txBody>
      </p:sp>
      <p:sp>
        <p:nvSpPr>
          <p:cNvPr id="184" name="Shape 184"/>
          <p:cNvSpPr/>
          <p:nvPr>
            <p:ph type="body" sz="quarter" idx="1"/>
          </p:nvPr>
        </p:nvSpPr>
        <p:spPr>
          <a:prstGeom prst="rect">
            <a:avLst/>
          </a:prstGeom>
        </p:spPr>
        <p:txBody>
          <a:bodyPr/>
          <a:lstStyle/>
          <a:p>
            <a:pPr lvl="0">
              <a:defRPr sz="1800"/>
            </a:pPr>
            <a:r>
              <a:rPr sz="2400"/>
              <a:t>This marriage of QUANT and QUAL is a mixed methods paradigm. Has the potential to increase the strengths and eliminate the weaknesses of both. Another cherry idiom: the cherry on the top: to add a desirable feature to something that is already good.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ph type="sldImg"/>
          </p:nvPr>
        </p:nvSpPr>
        <p:spPr>
          <a:prstGeom prst="rect">
            <a:avLst/>
          </a:prstGeom>
        </p:spPr>
        <p:txBody>
          <a:bodyPr/>
          <a:lstStyle/>
          <a:p>
            <a:pPr lvl="0"/>
          </a:p>
        </p:txBody>
      </p:sp>
      <p:sp>
        <p:nvSpPr>
          <p:cNvPr id="47" name="Shape 47"/>
          <p:cNvSpPr/>
          <p:nvPr>
            <p:ph type="body" sz="quarter" idx="1"/>
          </p:nvPr>
        </p:nvSpPr>
        <p:spPr>
          <a:prstGeom prst="rect">
            <a:avLst/>
          </a:prstGeom>
        </p:spPr>
        <p:txBody>
          <a:bodyPr/>
          <a:lstStyle/>
          <a:p>
            <a:pPr lvl="0">
              <a:defRPr sz="1800"/>
            </a:pPr>
            <a:r>
              <a:rPr sz="2400"/>
              <a:t>Two perspectives on feedback:</a:t>
            </a:r>
            <a:endParaRPr sz="2400"/>
          </a:p>
          <a:p>
            <a:pPr lvl="0">
              <a:defRPr sz="1800"/>
            </a:pPr>
            <a:r>
              <a:rPr sz="2400"/>
              <a:t>1. feedback is a learning opportunity, trainer identify areas of weakness and address. 2. feedback as coconstruction with the trainer, characterized by reflective approach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sldImg"/>
          </p:nvPr>
        </p:nvSpPr>
        <p:spPr>
          <a:prstGeom prst="rect">
            <a:avLst/>
          </a:prstGeom>
        </p:spPr>
        <p:txBody>
          <a:bodyPr/>
          <a:lstStyle/>
          <a:p>
            <a:pPr lvl="0"/>
          </a:p>
        </p:txBody>
      </p:sp>
      <p:sp>
        <p:nvSpPr>
          <p:cNvPr id="57" name="Shape 57"/>
          <p:cNvSpPr/>
          <p:nvPr>
            <p:ph type="body" sz="quarter" idx="1"/>
          </p:nvPr>
        </p:nvSpPr>
        <p:spPr>
          <a:prstGeom prst="rect">
            <a:avLst/>
          </a:prstGeom>
        </p:spPr>
        <p:txBody>
          <a:bodyPr/>
          <a:lstStyle/>
          <a:p>
            <a:pPr lvl="0">
              <a:defRPr sz="1800"/>
            </a:pPr>
            <a:r>
              <a:rPr sz="2400"/>
              <a:t>Visualise this difference using Bakhtinian dialogicity: dialogicity and authoritative. </a:t>
            </a:r>
            <a:endParaRPr sz="2400"/>
          </a:p>
          <a:p>
            <a:pPr lvl="0">
              <a:defRPr sz="1800"/>
            </a:pPr>
            <a:r>
              <a:rPr sz="2400"/>
              <a:t>Authoritative is expected. Dialogicity may be considered more beneficial. Which do the trainers use?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sldImg"/>
          </p:nvPr>
        </p:nvSpPr>
        <p:spPr>
          <a:prstGeom prst="rect">
            <a:avLst/>
          </a:prstGeom>
        </p:spPr>
        <p:txBody>
          <a:bodyPr/>
          <a:lstStyle/>
          <a:p>
            <a:pPr lvl="0"/>
          </a:p>
        </p:txBody>
      </p:sp>
      <p:sp>
        <p:nvSpPr>
          <p:cNvPr id="70" name="Shape 70"/>
          <p:cNvSpPr/>
          <p:nvPr>
            <p:ph type="body" sz="quarter" idx="1"/>
          </p:nvPr>
        </p:nvSpPr>
        <p:spPr>
          <a:prstGeom prst="rect">
            <a:avLst/>
          </a:prstGeom>
        </p:spPr>
        <p:txBody>
          <a:bodyPr/>
          <a:lstStyle/>
          <a:p>
            <a:pPr lvl="0">
              <a:defRPr sz="1800"/>
            </a:pPr>
            <a:r>
              <a:rPr sz="2400"/>
              <a:t>We can see this is highly authoritative feedback. It is single authored, high control over the topic, evaluative but only from the trainer, who imposes a single truth.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lvl="0"/>
          </a:p>
        </p:txBody>
      </p:sp>
      <p:sp>
        <p:nvSpPr>
          <p:cNvPr id="74" name="Shape 74"/>
          <p:cNvSpPr/>
          <p:nvPr>
            <p:ph type="body" sz="quarter" idx="1"/>
          </p:nvPr>
        </p:nvSpPr>
        <p:spPr>
          <a:prstGeom prst="rect">
            <a:avLst/>
          </a:prstGeom>
        </p:spPr>
        <p:txBody>
          <a:bodyPr/>
          <a:lstStyle/>
          <a:p>
            <a:pPr lvl="0">
              <a:defRPr sz="1800"/>
            </a:pPr>
            <a:r>
              <a:rPr sz="2400"/>
              <a:t>We might conclude then that FTP is authoritative in its nature.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sldImg"/>
          </p:nvPr>
        </p:nvSpPr>
        <p:spPr>
          <a:prstGeom prst="rect">
            <a:avLst/>
          </a:prstGeom>
        </p:spPr>
        <p:txBody>
          <a:bodyPr/>
          <a:lstStyle/>
          <a:p>
            <a:pPr lvl="0"/>
          </a:p>
        </p:txBody>
      </p:sp>
      <p:sp>
        <p:nvSpPr>
          <p:cNvPr id="87" name="Shape 87"/>
          <p:cNvSpPr/>
          <p:nvPr>
            <p:ph type="body" sz="quarter" idx="1"/>
          </p:nvPr>
        </p:nvSpPr>
        <p:spPr>
          <a:prstGeom prst="rect">
            <a:avLst/>
          </a:prstGeom>
        </p:spPr>
        <p:txBody>
          <a:bodyPr/>
          <a:lstStyle/>
          <a:p>
            <a:pPr lvl="0">
              <a:defRPr sz="1800"/>
            </a:pPr>
            <a:r>
              <a:rPr sz="2400"/>
              <a:t>Or is it? Here is an example of feedback that is highly dialogic.</a:t>
            </a:r>
            <a:endParaRPr sz="2400"/>
          </a:p>
          <a:p>
            <a:pPr lvl="0">
              <a:defRPr sz="1800"/>
            </a:pPr>
            <a:r>
              <a:rPr sz="2400"/>
              <a:t>Notice the shared control over topics, the elaborative voice, joint construction, overlapping turns, shared turns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0" name="Shape 90"/>
          <p:cNvSpPr/>
          <p:nvPr>
            <p:ph type="sldImg"/>
          </p:nvPr>
        </p:nvSpPr>
        <p:spPr>
          <a:prstGeom prst="rect">
            <a:avLst/>
          </a:prstGeom>
        </p:spPr>
        <p:txBody>
          <a:bodyPr/>
          <a:lstStyle/>
          <a:p>
            <a:pPr lvl="0"/>
          </a:p>
        </p:txBody>
      </p:sp>
      <p:sp>
        <p:nvSpPr>
          <p:cNvPr id="91" name="Shape 91"/>
          <p:cNvSpPr/>
          <p:nvPr>
            <p:ph type="body" sz="quarter" idx="1"/>
          </p:nvPr>
        </p:nvSpPr>
        <p:spPr>
          <a:prstGeom prst="rect">
            <a:avLst/>
          </a:prstGeom>
        </p:spPr>
        <p:txBody>
          <a:bodyPr/>
          <a:lstStyle/>
          <a:p>
            <a:pPr lvl="0">
              <a:defRPr sz="1800"/>
            </a:pPr>
            <a:r>
              <a:rPr sz="2400"/>
              <a:t>Might we say that feedback on TP is dialogic?</a:t>
            </a:r>
            <a:endParaRPr sz="2400"/>
          </a:p>
          <a:p>
            <a:pPr lvl="0">
              <a:defRPr sz="1800"/>
            </a:pPr>
            <a:r>
              <a:rPr sz="2400"/>
              <a:t>Obviously you could tell that both of these come from the same data set.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sldImg"/>
          </p:nvPr>
        </p:nvSpPr>
        <p:spPr>
          <a:prstGeom prst="rect">
            <a:avLst/>
          </a:prstGeom>
        </p:spPr>
        <p:txBody>
          <a:bodyPr/>
          <a:lstStyle/>
          <a:p>
            <a:pPr lvl="0"/>
          </a:p>
        </p:txBody>
      </p:sp>
      <p:sp>
        <p:nvSpPr>
          <p:cNvPr id="97" name="Shape 97"/>
          <p:cNvSpPr/>
          <p:nvPr>
            <p:ph type="body" sz="quarter" idx="1"/>
          </p:nvPr>
        </p:nvSpPr>
        <p:spPr>
          <a:prstGeom prst="rect">
            <a:avLst/>
          </a:prstGeom>
        </p:spPr>
        <p:txBody>
          <a:bodyPr/>
          <a:lstStyle/>
          <a:p>
            <a:pPr lvl="0">
              <a:defRPr sz="1800"/>
            </a:pPr>
            <a:r>
              <a:rPr sz="2400"/>
              <a:t>By cherry picking from my data I can demonstrate either position, even though they are opposing findings.</a:t>
            </a:r>
            <a:endParaRPr sz="2400"/>
          </a:p>
          <a:p>
            <a:pPr lvl="0">
              <a:defRPr sz="1800"/>
            </a:pPr>
            <a:r>
              <a:rPr sz="2400"/>
              <a:t>What is cherry picking?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5" name="Shape 5"/>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6" name="Shape 6"/>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8" name="Shape 8"/>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9" name="Shape 9"/>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270000" y="3225800"/>
            <a:ext cx="10464800" cy="3302000"/>
          </a:xfrm>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4" name="Shape 14"/>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z="1800"/>
            </a:pPr>
            <a:r>
              <a:rPr sz="8000"/>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8000"/>
              <a:t>Title Text</a:t>
            </a:r>
          </a:p>
        </p:txBody>
      </p:sp>
      <p:sp>
        <p:nvSpPr>
          <p:cNvPr id="19" name="Shape 19"/>
          <p:cNvSpPr/>
          <p:nvPr>
            <p:ph type="body" idx="1"/>
          </p:nvPr>
        </p:nvSpPr>
        <p:spPr>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z="1800"/>
            </a:pPr>
            <a:r>
              <a:rPr sz="8000"/>
              <a:t>Title Text</a:t>
            </a:r>
          </a:p>
        </p:txBody>
      </p:sp>
      <p:sp>
        <p:nvSpPr>
          <p:cNvPr id="22" name="Shape 22"/>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endParaRPr sz="2800"/>
          </a:p>
          <a:p>
            <a:pPr lvl="1">
              <a:defRPr sz="1800"/>
            </a:pPr>
            <a:r>
              <a:rPr sz="2800"/>
              <a:t>Body Level Two</a:t>
            </a:r>
            <a:endParaRPr sz="2800"/>
          </a:p>
          <a:p>
            <a:pPr lvl="2">
              <a:defRPr sz="1800"/>
            </a:pPr>
            <a:r>
              <a:rPr sz="2800"/>
              <a:t>Body Level Three</a:t>
            </a:r>
            <a:endParaRPr sz="2800"/>
          </a:p>
          <a:p>
            <a:pPr lvl="3">
              <a:defRPr sz="1800"/>
            </a:pPr>
            <a:r>
              <a:rPr sz="2800"/>
              <a:t>Body Level Four</a:t>
            </a:r>
            <a:endParaRPr sz="2800"/>
          </a:p>
          <a:p>
            <a:pPr lvl="4">
              <a:defRPr sz="1800"/>
            </a:pPr>
            <a:r>
              <a:rPr sz="2800"/>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952500" y="1270000"/>
            <a:ext cx="11099800" cy="7213600"/>
          </a:xfrm>
          <a:prstGeom prst="rect">
            <a:avLst/>
          </a:prstGeom>
        </p:spPr>
        <p:txBody>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8000"/>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t>Body Level One</a:t>
            </a:r>
            <a:endParaRPr sz="3600"/>
          </a:p>
          <a:p>
            <a:pPr lvl="1">
              <a:defRPr sz="1800"/>
            </a:pPr>
            <a:r>
              <a:rPr sz="3600"/>
              <a:t>Body Level Two</a:t>
            </a:r>
            <a:endParaRPr sz="3600"/>
          </a:p>
          <a:p>
            <a:pPr lvl="2">
              <a:defRPr sz="1800"/>
            </a:pPr>
            <a:r>
              <a:rPr sz="3600"/>
              <a:t>Body Level Three</a:t>
            </a:r>
            <a:endParaRPr sz="3600"/>
          </a:p>
          <a:p>
            <a:pPr lvl="3">
              <a:defRPr sz="1800"/>
            </a:pPr>
            <a:r>
              <a:rPr sz="3600"/>
              <a:t>Body Level Four</a:t>
            </a:r>
            <a:endParaRPr sz="3600"/>
          </a:p>
          <a:p>
            <a:pPr lvl="4">
              <a:defRPr sz="1800"/>
            </a:pPr>
            <a:r>
              <a:rPr sz="3600"/>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spd="med" advClick="1"/>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tif"/></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audio" Target="../media/media3.mp3"/><Relationship Id="rId4" Type="http://schemas.microsoft.com/office/2007/relationships/media" Target="../media/media3.mp3"/><Relationship Id="rId5" Type="http://schemas.openxmlformats.org/officeDocument/2006/relationships/image" Target="../media/image2.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4.jpe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audio" Target="../media/media1.mp3"/><Relationship Id="rId4" Type="http://schemas.microsoft.com/office/2007/relationships/media" Target="../media/media1.mp3"/><Relationship Id="rId5"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audio" Target="../media/media2.mp3"/><Relationship Id="rId4" Type="http://schemas.microsoft.com/office/2007/relationships/media" Target="../media/media2.mp3"/><Relationship Id="rId5"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prstGeom prst="rect">
            <a:avLst/>
          </a:prstGeom>
        </p:spPr>
        <p:txBody>
          <a:bodyPr/>
          <a:lstStyle>
            <a:lvl1pPr defTabSz="514095">
              <a:defRPr sz="7040"/>
            </a:lvl1pPr>
          </a:lstStyle>
          <a:p>
            <a:pPr lvl="0">
              <a:defRPr sz="1800"/>
            </a:pPr>
            <a:r>
              <a:rPr sz="7040"/>
              <a:t>Picking the ripe cherry: Extract selection in qualitative research</a:t>
            </a:r>
          </a:p>
        </p:txBody>
      </p:sp>
      <p:sp>
        <p:nvSpPr>
          <p:cNvPr id="33" name="Shape 33"/>
          <p:cNvSpPr/>
          <p:nvPr>
            <p:ph type="body" idx="1"/>
          </p:nvPr>
        </p:nvSpPr>
        <p:spPr>
          <a:xfrm>
            <a:off x="1270000" y="6707726"/>
            <a:ext cx="10464800" cy="1130301"/>
          </a:xfrm>
          <a:prstGeom prst="rect">
            <a:avLst/>
          </a:prstGeom>
        </p:spPr>
        <p:txBody>
          <a:bodyPr/>
          <a:lstStyle/>
          <a:p>
            <a:pPr lvl="0">
              <a:defRPr sz="1800"/>
            </a:pPr>
            <a:r>
              <a:rPr sz="3200"/>
              <a:t>Stephen Louw, Richard Watson Todd &amp; Pattamawan Jimarkon</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prstGeom prst="rect">
            <a:avLst/>
          </a:prstGeom>
        </p:spPr>
        <p:txBody>
          <a:bodyPr/>
          <a:lstStyle/>
          <a:p>
            <a:pPr lvl="0">
              <a:defRPr sz="1800"/>
            </a:pPr>
            <a:r>
              <a:rPr sz="8000"/>
              <a:t>Avoid cherry picking</a:t>
            </a:r>
          </a:p>
        </p:txBody>
      </p:sp>
      <p:sp>
        <p:nvSpPr>
          <p:cNvPr id="100" name="Shape 100"/>
          <p:cNvSpPr/>
          <p:nvPr>
            <p:ph type="body" idx="1"/>
          </p:nvPr>
        </p:nvSpPr>
        <p:spPr>
          <a:xfrm>
            <a:off x="952500" y="2104478"/>
            <a:ext cx="11099800" cy="2385327"/>
          </a:xfrm>
          <a:prstGeom prst="rect">
            <a:avLst/>
          </a:prstGeom>
        </p:spPr>
        <p:txBody>
          <a:bodyPr/>
          <a:lstStyle/>
          <a:p>
            <a:pPr lvl="0">
              <a:defRPr sz="1800"/>
            </a:pPr>
            <a:r>
              <a:rPr sz="3600"/>
              <a:t>Base the findings on the entire set</a:t>
            </a:r>
          </a:p>
        </p:txBody>
      </p:sp>
      <p:sp>
        <p:nvSpPr>
          <p:cNvPr id="101" name="Shape 101"/>
          <p:cNvSpPr/>
          <p:nvPr/>
        </p:nvSpPr>
        <p:spPr>
          <a:xfrm>
            <a:off x="952500" y="3797300"/>
            <a:ext cx="11099800" cy="17273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8000"/>
            </a:lvl1pPr>
          </a:lstStyle>
          <a:p>
            <a:pPr lvl="0">
              <a:defRPr sz="1800"/>
            </a:pPr>
            <a:r>
              <a:rPr sz="8000"/>
              <a:t>But!</a:t>
            </a:r>
          </a:p>
        </p:txBody>
      </p:sp>
      <p:sp>
        <p:nvSpPr>
          <p:cNvPr id="102" name="Shape 102"/>
          <p:cNvSpPr/>
          <p:nvPr/>
        </p:nvSpPr>
        <p:spPr>
          <a:xfrm>
            <a:off x="952500" y="5560450"/>
            <a:ext cx="11099800" cy="35902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444500" indent="-444500" algn="l">
              <a:spcBef>
                <a:spcPts val="4200"/>
              </a:spcBef>
              <a:buSzPct val="75000"/>
              <a:buChar char="•"/>
              <a:defRPr sz="1800"/>
            </a:pPr>
            <a:r>
              <a:rPr sz="3600"/>
              <a:t>Presenting findings from qualitative studies?</a:t>
            </a:r>
            <a:endParaRPr sz="3600"/>
          </a:p>
          <a:p>
            <a:pPr lvl="2" marL="1333500" indent="-444500" algn="l">
              <a:spcBef>
                <a:spcPts val="4200"/>
              </a:spcBef>
              <a:buSzPct val="75000"/>
              <a:buChar char="•"/>
              <a:defRPr sz="1800"/>
            </a:pPr>
            <a:r>
              <a:rPr sz="3600"/>
              <a:t>Large amounts of data</a:t>
            </a:r>
            <a:endParaRPr sz="3600"/>
          </a:p>
          <a:p>
            <a:pPr lvl="2" marL="1333500" indent="-444500" algn="l">
              <a:spcBef>
                <a:spcPts val="4200"/>
              </a:spcBef>
              <a:buSzPct val="75000"/>
              <a:buChar char="•"/>
              <a:defRPr sz="1800"/>
            </a:pPr>
            <a:r>
              <a:rPr sz="3600"/>
              <a:t>Publication needs a ‘sample’ of the data</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1"/>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 grpId="1"/>
      <p:bldP build="whole" bldLvl="1" animBg="1" rev="0" advAuto="0" spid="102"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6" name="Shape 106"/>
          <p:cNvSpPr/>
          <p:nvPr>
            <p:ph type="title"/>
          </p:nvPr>
        </p:nvSpPr>
        <p:spPr>
          <a:xfrm>
            <a:off x="952500" y="1147666"/>
            <a:ext cx="11099800" cy="2159001"/>
          </a:xfrm>
          <a:prstGeom prst="rect">
            <a:avLst/>
          </a:prstGeom>
        </p:spPr>
        <p:txBody>
          <a:bodyPr/>
          <a:lstStyle>
            <a:lvl1pPr defTabSz="490727">
              <a:defRPr sz="6719"/>
            </a:lvl1pPr>
          </a:lstStyle>
          <a:p>
            <a:pPr lvl="0">
              <a:defRPr sz="1800"/>
            </a:pPr>
            <a:r>
              <a:rPr sz="6719"/>
              <a:t>A principled approach to data selection</a:t>
            </a:r>
          </a:p>
        </p:txBody>
      </p:sp>
      <p:sp>
        <p:nvSpPr>
          <p:cNvPr id="107" name="Shape 107"/>
          <p:cNvSpPr/>
          <p:nvPr>
            <p:ph type="body" idx="1"/>
          </p:nvPr>
        </p:nvSpPr>
        <p:spPr>
          <a:prstGeom prst="rect">
            <a:avLst/>
          </a:prstGeom>
        </p:spPr>
        <p:txBody>
          <a:bodyPr/>
          <a:lstStyle/>
          <a:p>
            <a:pPr lvl="0">
              <a:defRPr sz="1800"/>
            </a:pPr>
            <a:r>
              <a:rPr sz="3600"/>
              <a:t>Goals:</a:t>
            </a:r>
            <a:endParaRPr sz="3600"/>
          </a:p>
          <a:p>
            <a:pPr lvl="1" marL="1270000" indent="-635000">
              <a:buSzPct val="100000"/>
              <a:buAutoNum type="arabicPeriod" startAt="1"/>
              <a:defRPr sz="1800"/>
            </a:pPr>
            <a:r>
              <a:rPr sz="3600"/>
              <a:t>Find a ‘typical’ stretch of data for selection</a:t>
            </a:r>
            <a:endParaRPr sz="3600"/>
          </a:p>
          <a:p>
            <a:pPr lvl="1" marL="1270000" indent="-635000">
              <a:buSzPct val="100000"/>
              <a:buAutoNum type="arabicPeriod" startAt="1"/>
              <a:defRPr sz="1800"/>
            </a:pPr>
            <a:r>
              <a:rPr sz="3600"/>
              <a:t>Based on the entire data set</a:t>
            </a:r>
            <a:endParaRPr sz="3600"/>
          </a:p>
          <a:p>
            <a:pPr lvl="1" marL="1270000" indent="-635000">
              <a:buSzPct val="100000"/>
              <a:buAutoNum type="arabicPeriod" startAt="1"/>
              <a:defRPr sz="1800"/>
            </a:pPr>
            <a:r>
              <a:rPr sz="3600"/>
              <a:t>Be rigorous</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07">
                                            <p:bg/>
                                          </p:spTgt>
                                        </p:tgtEl>
                                        <p:attrNameLst>
                                          <p:attrName>style.visibility</p:attrName>
                                        </p:attrNameLst>
                                      </p:cBhvr>
                                      <p:to>
                                        <p:strVal val="visible"/>
                                      </p:to>
                                    </p:set>
                                  </p:childTnLst>
                                </p:cTn>
                              </p:par>
                              <p:par>
                                <p:cTn id="7" presetClass="entr" presetSubtype="0" presetID="1" grpId="1" fill="hold">
                                  <p:stCondLst>
                                    <p:cond delay="0"/>
                                  </p:stCondLst>
                                  <p:iterate type="el" backwards="0">
                                    <p:tmAbs val="0"/>
                                  </p:iterate>
                                  <p:childTnLst>
                                    <p:set>
                                      <p:cBhvr>
                                        <p:cTn id="8" fill="hold"/>
                                        <p:tgtEl>
                                          <p:spTgt spid="107">
                                            <p:txEl>
                                              <p:pRg st="0" end="0"/>
                                            </p:txEl>
                                          </p:spTgt>
                                        </p:tgtEl>
                                        <p:attrNameLst>
                                          <p:attrName>style.visibility</p:attrName>
                                        </p:attrNameLst>
                                      </p:cBhvr>
                                      <p:to>
                                        <p:strVal val="visible"/>
                                      </p:to>
                                    </p:set>
                                  </p:childTnLst>
                                </p:cTn>
                              </p:par>
                            </p:childTnLst>
                          </p:cTn>
                        </p:par>
                        <p:par>
                          <p:cTn id="9" fill="hold">
                            <p:stCondLst>
                              <p:cond delay="0"/>
                            </p:stCondLst>
                            <p:childTnLst>
                              <p:par>
                                <p:cTn id="10" nodeType="afterEffect" presetClass="entr" presetSubtype="0" presetID="1" grpId="1" fill="hold">
                                  <p:stCondLst>
                                    <p:cond delay="1000"/>
                                  </p:stCondLst>
                                  <p:iterate type="el" backwards="0">
                                    <p:tmAbs val="0"/>
                                  </p:iterate>
                                  <p:childTnLst>
                                    <p:set>
                                      <p:cBhvr>
                                        <p:cTn id="11" fill="hold"/>
                                        <p:tgtEl>
                                          <p:spTgt spid="107">
                                            <p:txEl>
                                              <p:pRg st="1" end="1"/>
                                            </p:txEl>
                                          </p:spTgt>
                                        </p:tgtEl>
                                        <p:attrNameLst>
                                          <p:attrName>style.visibility</p:attrName>
                                        </p:attrNameLst>
                                      </p:cBhvr>
                                      <p:to>
                                        <p:strVal val="visible"/>
                                      </p:to>
                                    </p:set>
                                  </p:childTnLst>
                                </p:cTn>
                              </p:par>
                            </p:childTnLst>
                          </p:cTn>
                        </p:par>
                        <p:par>
                          <p:cTn id="12" fill="hold">
                            <p:stCondLst>
                              <p:cond delay="1000"/>
                            </p:stCondLst>
                            <p:childTnLst>
                              <p:par>
                                <p:cTn id="13" nodeType="afterEffect" presetClass="entr" presetSubtype="0" presetID="1" grpId="1" fill="hold">
                                  <p:stCondLst>
                                    <p:cond delay="1000"/>
                                  </p:stCondLst>
                                  <p:iterate type="el" backwards="0">
                                    <p:tmAbs val="0"/>
                                  </p:iterate>
                                  <p:childTnLst>
                                    <p:set>
                                      <p:cBhvr>
                                        <p:cTn id="14" fill="hold"/>
                                        <p:tgtEl>
                                          <p:spTgt spid="107">
                                            <p:txEl>
                                              <p:pRg st="2" end="2"/>
                                            </p:txEl>
                                          </p:spTgt>
                                        </p:tgtEl>
                                        <p:attrNameLst>
                                          <p:attrName>style.visibility</p:attrName>
                                        </p:attrNameLst>
                                      </p:cBhvr>
                                      <p:to>
                                        <p:strVal val="visible"/>
                                      </p:to>
                                    </p:set>
                                  </p:childTnLst>
                                </p:cTn>
                              </p:par>
                            </p:childTnLst>
                          </p:cTn>
                        </p:par>
                        <p:par>
                          <p:cTn id="15" fill="hold">
                            <p:stCondLst>
                              <p:cond delay="2000"/>
                            </p:stCondLst>
                            <p:childTnLst>
                              <p:par>
                                <p:cTn id="16" nodeType="afterEffect" presetClass="entr" presetSubtype="0" presetID="1" grpId="1" fill="hold">
                                  <p:stCondLst>
                                    <p:cond delay="1000"/>
                                  </p:stCondLst>
                                  <p:iterate type="el" backwards="0">
                                    <p:tmAbs val="0"/>
                                  </p:iterate>
                                  <p:childTnLst>
                                    <p:set>
                                      <p:cBhvr>
                                        <p:cTn id="17" fill="hold"/>
                                        <p:tgtEl>
                                          <p:spTgt spid="10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7"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pPr>
            <a:r>
              <a:rPr sz="8000"/>
              <a:t>A “typical” stretch</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prstGeom prst="rect">
            <a:avLst/>
          </a:prstGeom>
        </p:spPr>
        <p:txBody>
          <a:bodyPr/>
          <a:lstStyle/>
          <a:p>
            <a:pPr lvl="0">
              <a:defRPr sz="1800"/>
            </a:pPr>
            <a:r>
              <a:rPr sz="8000"/>
              <a:t>Keyword</a:t>
            </a:r>
          </a:p>
        </p:txBody>
      </p:sp>
      <p:sp>
        <p:nvSpPr>
          <p:cNvPr id="116" name="Shape 116"/>
          <p:cNvSpPr/>
          <p:nvPr>
            <p:ph type="body" idx="1"/>
          </p:nvPr>
        </p:nvSpPr>
        <p:spPr>
          <a:prstGeom prst="rect">
            <a:avLst/>
          </a:prstGeom>
        </p:spPr>
        <p:txBody>
          <a:bodyPr/>
          <a:lstStyle/>
          <a:p>
            <a:pPr lvl="3" marL="0" indent="685800">
              <a:buSzTx/>
              <a:buNone/>
              <a:defRPr sz="1800"/>
            </a:pPr>
            <a:r>
              <a:rPr sz="3600">
                <a:latin typeface="Helvetica"/>
                <a:ea typeface="Helvetica"/>
                <a:cs typeface="Helvetica"/>
                <a:sym typeface="Helvetica"/>
              </a:rPr>
              <a:t>A word which appears in a text statistically significantly more frequently than would be expected by chance</a:t>
            </a:r>
            <a:endParaRPr sz="3600">
              <a:latin typeface="Helvetica"/>
              <a:ea typeface="Helvetica"/>
              <a:cs typeface="Helvetica"/>
              <a:sym typeface="Helvetica"/>
            </a:endParaRPr>
          </a:p>
          <a:p>
            <a:pPr lvl="0" marL="0" indent="0" algn="r">
              <a:buSzTx/>
              <a:buNone/>
              <a:defRPr sz="1800"/>
            </a:pPr>
            <a:r>
              <a:rPr sz="2800"/>
              <a:t>Baker, Hardie and McEnery (2006: 97)</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0" name="pasted-image.png"/>
          <p:cNvPicPr/>
          <p:nvPr/>
        </p:nvPicPr>
        <p:blipFill>
          <a:blip r:embed="rId3">
            <a:extLst/>
          </a:blip>
          <a:srcRect l="0" t="0" r="0" b="0"/>
          <a:stretch>
            <a:fillRect/>
          </a:stretch>
        </p:blipFill>
        <p:spPr>
          <a:xfrm>
            <a:off x="1197334" y="2289025"/>
            <a:ext cx="4844332" cy="5907721"/>
          </a:xfrm>
          <a:prstGeom prst="rect">
            <a:avLst/>
          </a:prstGeom>
          <a:ln w="12700">
            <a:miter lim="400000"/>
          </a:ln>
        </p:spPr>
      </p:pic>
      <p:pic>
        <p:nvPicPr>
          <p:cNvPr id="121" name="pasted-image.png"/>
          <p:cNvPicPr/>
          <p:nvPr/>
        </p:nvPicPr>
        <p:blipFill>
          <a:blip r:embed="rId4">
            <a:extLst/>
          </a:blip>
          <a:stretch>
            <a:fillRect/>
          </a:stretch>
        </p:blipFill>
        <p:spPr>
          <a:xfrm>
            <a:off x="6392068" y="2907153"/>
            <a:ext cx="5986463" cy="4671789"/>
          </a:xfrm>
          <a:prstGeom prst="rect">
            <a:avLst/>
          </a:prstGeom>
          <a:ln w="12700">
            <a:miter lim="400000"/>
          </a:ln>
        </p:spPr>
      </p:pic>
      <p:sp>
        <p:nvSpPr>
          <p:cNvPr id="122" name="Shape 122"/>
          <p:cNvSpPr/>
          <p:nvPr/>
        </p:nvSpPr>
        <p:spPr>
          <a:xfrm>
            <a:off x="2681517" y="583461"/>
            <a:ext cx="18758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Word list</a:t>
            </a:r>
          </a:p>
        </p:txBody>
      </p:sp>
      <p:sp>
        <p:nvSpPr>
          <p:cNvPr id="123" name="Shape 123"/>
          <p:cNvSpPr/>
          <p:nvPr/>
        </p:nvSpPr>
        <p:spPr>
          <a:xfrm>
            <a:off x="8087608" y="583461"/>
            <a:ext cx="25955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Keyword list</a:t>
            </a:r>
          </a:p>
        </p:txBody>
      </p:sp>
      <p:sp>
        <p:nvSpPr>
          <p:cNvPr id="124" name="Shape 124"/>
          <p:cNvSpPr/>
          <p:nvPr/>
        </p:nvSpPr>
        <p:spPr>
          <a:xfrm flipV="1">
            <a:off x="5867400" y="1785675"/>
            <a:ext cx="1" cy="6914359"/>
          </a:xfrm>
          <a:prstGeom prst="line">
            <a:avLst/>
          </a:prstGeom>
          <a:ln w="25400">
            <a:solidFill/>
            <a:miter lim="400000"/>
          </a:ln>
        </p:spPr>
        <p:txBody>
          <a:bodyPr lIns="50800" tIns="50800" rIns="50800" bIns="50800" anchor="ctr"/>
          <a:lstStyle/>
          <a:p>
            <a:pPr lvl="0">
              <a:defRPr sz="2400"/>
            </a:pP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1"/>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1" grpId="1"/>
      <p:bldP build="whole" bldLvl="1" animBg="1" rev="0" advAuto="0" spid="123" grpId="2"/>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952500" y="784741"/>
            <a:ext cx="11099800" cy="1478518"/>
          </a:xfrm>
          <a:prstGeom prst="rect">
            <a:avLst/>
          </a:prstGeom>
        </p:spPr>
        <p:txBody>
          <a:bodyPr/>
          <a:lstStyle/>
          <a:p>
            <a:pPr lvl="0">
              <a:defRPr sz="1800"/>
            </a:pPr>
            <a:r>
              <a:rPr sz="8000"/>
              <a:t>Corpus tools: keywords</a:t>
            </a:r>
          </a:p>
        </p:txBody>
      </p:sp>
      <p:pic>
        <p:nvPicPr>
          <p:cNvPr id="129" name="pasted-image.png"/>
          <p:cNvPicPr/>
          <p:nvPr/>
        </p:nvPicPr>
        <p:blipFill>
          <a:blip r:embed="rId3">
            <a:extLst/>
          </a:blip>
          <a:stretch>
            <a:fillRect/>
          </a:stretch>
        </p:blipFill>
        <p:spPr>
          <a:xfrm>
            <a:off x="2398625" y="2562414"/>
            <a:ext cx="8207550" cy="6381372"/>
          </a:xfrm>
          <a:prstGeom prst="rect">
            <a:avLst/>
          </a:prstGeom>
          <a:ln w="12700">
            <a:miter lim="400000"/>
          </a:ln>
        </p:spPr>
      </p:pic>
      <p:pic>
        <p:nvPicPr>
          <p:cNvPr id="130" name=""/>
          <p:cNvPicPr/>
          <p:nvPr/>
        </p:nvPicPr>
        <p:blipFill>
          <a:blip r:embed="rId4">
            <a:extLst/>
          </a:blip>
          <a:stretch>
            <a:fillRect/>
          </a:stretch>
        </p:blipFill>
        <p:spPr>
          <a:xfrm>
            <a:off x="6194533" y="3588384"/>
            <a:ext cx="1371601" cy="1974217"/>
          </a:xfrm>
          <a:prstGeom prst="rect">
            <a:avLst/>
          </a:prstGeom>
          <a:effectLst>
            <a:outerShdw sx="100000" sy="100000" kx="0" ky="0" algn="b" rotWithShape="0" blurRad="38100" dist="25400" dir="5400000">
              <a:srgbClr val="000000">
                <a:alpha val="50000"/>
              </a:srgbClr>
            </a:outerShdw>
          </a:effectLst>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1"/>
      <p:bldP build="whole" bldLvl="1" animBg="1" rev="0" advAuto="0" spid="130" grpId="2"/>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prstGeom prst="rect">
            <a:avLst/>
          </a:prstGeom>
        </p:spPr>
        <p:txBody>
          <a:bodyPr/>
          <a:lstStyle/>
          <a:p>
            <a:pPr lvl="0">
              <a:defRPr sz="1800"/>
            </a:pPr>
            <a:r>
              <a:rPr sz="8000"/>
              <a:t>Concordance</a:t>
            </a:r>
          </a:p>
        </p:txBody>
      </p:sp>
      <p:pic>
        <p:nvPicPr>
          <p:cNvPr id="135" name="pasted-image.png"/>
          <p:cNvPicPr/>
          <p:nvPr/>
        </p:nvPicPr>
        <p:blipFill>
          <a:blip r:embed="rId2">
            <a:extLst/>
          </a:blip>
          <a:stretch>
            <a:fillRect/>
          </a:stretch>
        </p:blipFill>
        <p:spPr>
          <a:xfrm>
            <a:off x="2113366" y="2340626"/>
            <a:ext cx="8778068" cy="6824948"/>
          </a:xfrm>
          <a:prstGeom prst="rect">
            <a:avLst/>
          </a:prstGeom>
          <a:ln w="12700">
            <a:miter lim="400000"/>
          </a:ln>
        </p:spPr>
      </p:pic>
      <p:pic>
        <p:nvPicPr>
          <p:cNvPr id="136" name=""/>
          <p:cNvPicPr/>
          <p:nvPr/>
        </p:nvPicPr>
        <p:blipFill>
          <a:blip r:embed="rId3">
            <a:extLst/>
          </a:blip>
          <a:stretch>
            <a:fillRect/>
          </a:stretch>
        </p:blipFill>
        <p:spPr>
          <a:xfrm>
            <a:off x="3744792" y="2756297"/>
            <a:ext cx="1371601" cy="1063539"/>
          </a:xfrm>
          <a:prstGeom prst="rect">
            <a:avLst/>
          </a:prstGeom>
          <a:effectLst>
            <a:outerShdw sx="100000" sy="100000" kx="0" ky="0" algn="b" rotWithShape="0" blurRad="38100" dist="25400" dir="5400000">
              <a:srgbClr val="000000">
                <a:alpha val="50000"/>
              </a:srgbClr>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6"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Shape 138"/>
          <p:cNvSpPr/>
          <p:nvPr>
            <p:ph type="title"/>
          </p:nvPr>
        </p:nvSpPr>
        <p:spPr>
          <a:xfrm>
            <a:off x="952500" y="444500"/>
            <a:ext cx="11099800" cy="1534604"/>
          </a:xfrm>
          <a:prstGeom prst="rect">
            <a:avLst/>
          </a:prstGeom>
        </p:spPr>
        <p:txBody>
          <a:bodyPr/>
          <a:lstStyle/>
          <a:p>
            <a:pPr lvl="0">
              <a:defRPr sz="1800"/>
            </a:pPr>
            <a:r>
              <a:rPr sz="8000"/>
              <a:t>Concordance plot tool</a:t>
            </a:r>
          </a:p>
        </p:txBody>
      </p:sp>
      <p:pic>
        <p:nvPicPr>
          <p:cNvPr id="139" name="pasted-image.png"/>
          <p:cNvPicPr/>
          <p:nvPr/>
        </p:nvPicPr>
        <p:blipFill>
          <a:blip r:embed="rId3">
            <a:extLst/>
          </a:blip>
          <a:stretch>
            <a:fillRect/>
          </a:stretch>
        </p:blipFill>
        <p:spPr>
          <a:xfrm>
            <a:off x="2086309" y="2319590"/>
            <a:ext cx="8832182" cy="6867020"/>
          </a:xfrm>
          <a:prstGeom prst="rect">
            <a:avLst/>
          </a:prstGeom>
          <a:ln w="12700">
            <a:miter lim="400000"/>
          </a:ln>
        </p:spPr>
      </p:pic>
      <p:pic>
        <p:nvPicPr>
          <p:cNvPr id="140" name=""/>
          <p:cNvPicPr/>
          <p:nvPr/>
        </p:nvPicPr>
        <p:blipFill>
          <a:blip r:embed="rId4">
            <a:extLst/>
          </a:blip>
          <a:stretch>
            <a:fillRect/>
          </a:stretch>
        </p:blipFill>
        <p:spPr>
          <a:xfrm>
            <a:off x="3852036" y="3357687"/>
            <a:ext cx="4815819" cy="886801"/>
          </a:xfrm>
          <a:prstGeom prst="rect">
            <a:avLst/>
          </a:prstGeom>
          <a:effectLst>
            <a:outerShdw sx="100000" sy="100000" kx="0" ky="0" algn="b" rotWithShape="0" blurRad="38100" dist="25400" dir="5400000">
              <a:srgbClr val="000000">
                <a:alpha val="50000"/>
              </a:srgbClr>
            </a:outerShdw>
          </a:effectLst>
        </p:spPr>
      </p:pic>
      <p:pic>
        <p:nvPicPr>
          <p:cNvPr id="141" name=""/>
          <p:cNvPicPr/>
          <p:nvPr/>
        </p:nvPicPr>
        <p:blipFill>
          <a:blip r:embed="rId5">
            <a:extLst/>
          </a:blip>
          <a:stretch>
            <a:fillRect/>
          </a:stretch>
        </p:blipFill>
        <p:spPr>
          <a:xfrm>
            <a:off x="3568886" y="7597803"/>
            <a:ext cx="1532484" cy="765856"/>
          </a:xfrm>
          <a:prstGeom prst="rect">
            <a:avLst/>
          </a:prstGeom>
          <a:effectLst>
            <a:outerShdw sx="100000" sy="100000" kx="0" ky="0" algn="b" rotWithShape="0" blurRad="38100" dist="25400" dir="5400000">
              <a:srgbClr val="000000">
                <a:alpha val="50000"/>
              </a:srgbClr>
            </a:outerShdw>
          </a:effectLst>
        </p:spPr>
      </p:pic>
      <p:pic>
        <p:nvPicPr>
          <p:cNvPr id="142" name=""/>
          <p:cNvPicPr/>
          <p:nvPr/>
        </p:nvPicPr>
        <p:blipFill>
          <a:blip r:embed="rId6">
            <a:extLst/>
          </a:blip>
          <a:stretch>
            <a:fillRect/>
          </a:stretch>
        </p:blipFill>
        <p:spPr>
          <a:xfrm>
            <a:off x="4878932" y="2710932"/>
            <a:ext cx="1371601" cy="1063538"/>
          </a:xfrm>
          <a:prstGeom prst="rect">
            <a:avLst/>
          </a:prstGeom>
          <a:effectLst>
            <a:outerShdw sx="100000" sy="100000" kx="0" ky="0" algn="b" rotWithShape="0" blurRad="38100" dist="25400" dir="5400000">
              <a:srgbClr val="000000">
                <a:alpha val="50000"/>
              </a:srgbClr>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0" grpId="3"/>
      <p:bldP build="whole" bldLvl="1" animBg="1" rev="0" advAuto="0" spid="142" grpId="1"/>
      <p:bldP build="whole" bldLvl="1" animBg="1" rev="0" advAuto="0" spid="141" grpId="2"/>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6" name="Shape 146"/>
          <p:cNvSpPr/>
          <p:nvPr>
            <p:ph type="title"/>
          </p:nvPr>
        </p:nvSpPr>
        <p:spPr>
          <a:prstGeom prst="rect">
            <a:avLst/>
          </a:prstGeom>
        </p:spPr>
        <p:txBody>
          <a:bodyPr/>
          <a:lstStyle/>
          <a:p>
            <a:pPr lvl="0">
              <a:defRPr sz="1800"/>
            </a:pPr>
            <a:r>
              <a:rPr sz="8000"/>
              <a:t>Plots summary</a:t>
            </a:r>
          </a:p>
        </p:txBody>
      </p:sp>
      <p:pic>
        <p:nvPicPr>
          <p:cNvPr id="147" name="pasted-image.png"/>
          <p:cNvPicPr/>
          <p:nvPr/>
        </p:nvPicPr>
        <p:blipFill>
          <a:blip r:embed="rId3">
            <a:extLst/>
          </a:blip>
          <a:stretch>
            <a:fillRect/>
          </a:stretch>
        </p:blipFill>
        <p:spPr>
          <a:xfrm>
            <a:off x="2213633" y="2983437"/>
            <a:ext cx="8577534" cy="5285326"/>
          </a:xfrm>
          <a:prstGeom prst="rect">
            <a:avLst/>
          </a:prstGeom>
          <a:ln w="12700">
            <a:miter lim="400000"/>
          </a:ln>
        </p:spPr>
      </p:pic>
      <p:pic>
        <p:nvPicPr>
          <p:cNvPr id="148" name=""/>
          <p:cNvPicPr/>
          <p:nvPr/>
        </p:nvPicPr>
        <p:blipFill>
          <a:blip r:embed="rId4">
            <a:extLst/>
          </a:blip>
          <a:stretch>
            <a:fillRect/>
          </a:stretch>
        </p:blipFill>
        <p:spPr>
          <a:xfrm>
            <a:off x="6904200" y="2788265"/>
            <a:ext cx="1113588" cy="5675670"/>
          </a:xfrm>
          <a:prstGeom prst="rect">
            <a:avLst/>
          </a:prstGeom>
          <a:effectLst>
            <a:outerShdw sx="100000" sy="100000" kx="0" ky="0" algn="b" rotWithShape="0" blurRad="38100" dist="25400" dir="5400000">
              <a:srgbClr val="000000">
                <a:alpha val="50000"/>
              </a:srgbClr>
            </a:outerShdw>
          </a:effectLst>
        </p:spPr>
      </p:pic>
      <p:sp>
        <p:nvSpPr>
          <p:cNvPr id="149" name="Shape 149"/>
          <p:cNvSpPr/>
          <p:nvPr/>
        </p:nvSpPr>
        <p:spPr>
          <a:xfrm flipV="1">
            <a:off x="5983687" y="8224641"/>
            <a:ext cx="1270001" cy="1270001"/>
          </a:xfrm>
          <a:prstGeom prst="line">
            <a:avLst/>
          </a:prstGeom>
          <a:ln w="25400">
            <a:solidFill>
              <a:srgbClr val="D45954"/>
            </a:solidFill>
            <a:miter lim="400000"/>
            <a:tailEnd type="triangle"/>
          </a:ln>
        </p:spPr>
        <p:txBody>
          <a:bodyPr lIns="0" tIns="0" rIns="0" bIns="0" anchor="ctr"/>
          <a:lstStyle/>
          <a:p>
            <a:pPr lvl="0">
              <a:defRPr sz="2400"/>
            </a:pP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P build="whole" bldLvl="1" animBg="1" rev="0" advAuto="0" spid="149" grpId="2"/>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952500" y="444500"/>
            <a:ext cx="11099800" cy="1441037"/>
          </a:xfrm>
          <a:prstGeom prst="rect">
            <a:avLst/>
          </a:prstGeom>
        </p:spPr>
        <p:txBody>
          <a:bodyPr/>
          <a:lstStyle/>
          <a:p>
            <a:pPr lvl="0">
              <a:defRPr sz="1800"/>
            </a:pPr>
            <a:r>
              <a:rPr sz="8000"/>
              <a:t>Typical stretch of data</a:t>
            </a:r>
          </a:p>
        </p:txBody>
      </p:sp>
      <p:graphicFrame>
        <p:nvGraphicFramePr>
          <p:cNvPr id="154" name="Table 154"/>
          <p:cNvGraphicFramePr/>
          <p:nvPr/>
        </p:nvGraphicFramePr>
        <p:xfrm>
          <a:off x="1216638" y="2207559"/>
          <a:ext cx="11050366" cy="709743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75613"/>
                <a:gridCol w="554386"/>
                <a:gridCol w="9814014"/>
              </a:tblGrid>
              <a:tr h="574861">
                <a:tc>
                  <a:txBody>
                    <a:bodyPr/>
                    <a:lstStyle/>
                    <a:p>
                      <a:pPr lvl="0" marR="457200" algn="l" defTabSz="914400"/>
                      <a:r>
                        <a:rPr sz="2000">
                          <a:latin typeface="Calibri"/>
                          <a:ea typeface="Calibri"/>
                          <a:cs typeface="Calibri"/>
                          <a:sym typeface="Calibri"/>
                        </a:rPr>
                        <a:t>267</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That’s the kind of lesson aim that er essentially a lesson aim should be. so this is what the students learn here you can test them on it you can write an exam you know based on a simple statement like that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268</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Yeah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269</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That’s the lesson okay er Patsy your half of the lesson okay tell me what tell me about your class</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270</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Um</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271</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I haven’t given her any feedback just as yet for her class can I do that or</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272</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Er it’s okay we we’ll cover it together</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273</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Oh there’s {not very much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274</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I I do really enjoy it actually I didn’t think it very well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275</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That’s kind of useless feedback er in what you’ll have to be in what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574861">
                <a:tc>
                  <a:txBody>
                    <a:bodyPr/>
                    <a:lstStyle/>
                    <a:p>
                      <a:pPr lvl="0" marR="457200" algn="l" defTabSz="914400"/>
                      <a:r>
                        <a:rPr sz="2000">
                          <a:latin typeface="Calibri"/>
                          <a:ea typeface="Calibri"/>
                          <a:cs typeface="Calibri"/>
                          <a:sym typeface="Calibri"/>
                        </a:rPr>
                        <a:t>276</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No I know I know I know I know I going getting there um I felt it was too much like a practice rather than a production there was too much written stuff and it was too structured for them and they weren’t it wasn’t as much fluency like if I compare it to my first production um it was a loss lot less fle- fluency and it was a bit closed so I didn’t like that aspect of it um [3.0] even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pic>
        <p:nvPicPr>
          <p:cNvPr id="155" name=""/>
          <p:cNvPicPr/>
          <p:nvPr/>
        </p:nvPicPr>
        <p:blipFill>
          <a:blip r:embed="rId3">
            <a:extLst/>
          </a:blip>
          <a:stretch>
            <a:fillRect/>
          </a:stretch>
        </p:blipFill>
        <p:spPr>
          <a:xfrm>
            <a:off x="4577152" y="3465064"/>
            <a:ext cx="1995226" cy="942302"/>
          </a:xfrm>
          <a:prstGeom prst="rect">
            <a:avLst/>
          </a:prstGeom>
          <a:effectLst>
            <a:outerShdw sx="100000" sy="100000" kx="0" ky="0" algn="b" rotWithShape="0" blurRad="38100" dist="25400" dir="5400000">
              <a:srgbClr val="000000">
                <a:alpha val="50000"/>
              </a:srgbClr>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7" name="pasted-image.tif"/>
          <p:cNvPicPr/>
          <p:nvPr/>
        </p:nvPicPr>
        <p:blipFill>
          <a:blip r:embed="rId3">
            <a:extLst/>
          </a:blip>
          <a:srcRect l="0" t="4648" r="0" b="4648"/>
          <a:stretch>
            <a:fillRect/>
          </a:stretch>
        </p:blipFill>
        <p:spPr>
          <a:xfrm>
            <a:off x="1606550" y="635000"/>
            <a:ext cx="9779000" cy="5918200"/>
          </a:xfrm>
          <a:prstGeom prst="rect">
            <a:avLst/>
          </a:prstGeom>
          <a:ln w="12700">
            <a:miter lim="400000"/>
          </a:ln>
        </p:spPr>
      </p:pic>
      <p:sp>
        <p:nvSpPr>
          <p:cNvPr id="38" name="Shape 38"/>
          <p:cNvSpPr/>
          <p:nvPr>
            <p:ph type="title"/>
          </p:nvPr>
        </p:nvSpPr>
        <p:spPr>
          <a:xfrm>
            <a:off x="1270000" y="7112147"/>
            <a:ext cx="10464800" cy="1834058"/>
          </a:xfrm>
          <a:prstGeom prst="rect">
            <a:avLst/>
          </a:prstGeom>
        </p:spPr>
        <p:txBody>
          <a:bodyPr/>
          <a:lstStyle>
            <a:lvl1pPr defTabSz="397256">
              <a:defRPr sz="5440"/>
            </a:lvl1pPr>
          </a:lstStyle>
          <a:p>
            <a:pPr lvl="0">
              <a:defRPr sz="1800"/>
            </a:pPr>
            <a:r>
              <a:rPr sz="5440"/>
              <a:t>Observed teaching in pre-service training courses in TESOL</a:t>
            </a:r>
          </a:p>
        </p:txBody>
      </p:sp>
    </p:spTree>
  </p:cSld>
  <p:clrMapOvr>
    <a:masterClrMapping/>
  </p:clrMapOvr>
  <p:transition spd="slow"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9" name="Shape 159"/>
          <p:cNvSpPr/>
          <p:nvPr>
            <p:ph type="title"/>
          </p:nvPr>
        </p:nvSpPr>
        <p:spPr>
          <a:prstGeom prst="rect">
            <a:avLst/>
          </a:prstGeom>
        </p:spPr>
        <p:txBody>
          <a:bodyPr/>
          <a:lstStyle/>
          <a:p>
            <a:pPr lvl="0">
              <a:defRPr sz="1800"/>
            </a:pPr>
            <a:r>
              <a:rPr sz="8000"/>
              <a:t>Adjusted typical stretch</a:t>
            </a:r>
          </a:p>
        </p:txBody>
      </p:sp>
      <p:graphicFrame>
        <p:nvGraphicFramePr>
          <p:cNvPr id="160" name="Table 160"/>
          <p:cNvGraphicFramePr/>
          <p:nvPr/>
        </p:nvGraphicFramePr>
        <p:xfrm>
          <a:off x="1398454" y="2542546"/>
          <a:ext cx="10786479" cy="763462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94572"/>
                <a:gridCol w="794572"/>
                <a:gridCol w="9190983"/>
              </a:tblGrid>
              <a:tr h="607804">
                <a:tc>
                  <a:txBody>
                    <a:bodyPr/>
                    <a:lstStyle/>
                    <a:p>
                      <a:pPr lvl="0" marR="457200" algn="l" defTabSz="914400"/>
                      <a:r>
                        <a:rPr sz="2000">
                          <a:latin typeface="Calibri"/>
                          <a:ea typeface="Calibri"/>
                          <a:cs typeface="Calibri"/>
                          <a:sym typeface="Calibri"/>
                        </a:rPr>
                        <a:t>269</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 Patsy your half of the lesson okay tell me what tell me about your class</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270</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Um</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271</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I haven’t given her any feedback just as yet for her class can I do that or</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272</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Er it’s okay we we’ll cover it together</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273</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Oh there’s not very much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274</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I I do really enjoy it actually I didn’t think it very well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275</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That’s kind of useless feedback er in what you’ll have to be in what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276</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No I know I know I know I know I going getting there um I felt it was too much like a practice rather than a production there was too much written stuff and it was too structured for them and they weren’t it wasn’t as much fluency like if I compare it to my first production um it was a loss lot less fle- fluency and: it was a bit closed so I didn’t like that aspect of it um even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07804">
                <a:tc>
                  <a:txBody>
                    <a:bodyPr/>
                    <a:lstStyle/>
                    <a:p>
                      <a:pPr lvl="0" marR="457200" algn="l" defTabSz="914400"/>
                      <a:r>
                        <a:rPr sz="2000">
                          <a:latin typeface="Calibri"/>
                          <a:ea typeface="Calibri"/>
                          <a:cs typeface="Calibri"/>
                          <a:sym typeface="Calibri"/>
                        </a:rPr>
                        <a:t>277</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(cough)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pic>
        <p:nvPicPr>
          <p:cNvPr id="161" name="TPCP269.mp3"/>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400362" y="387643"/>
            <a:ext cx="1651001" cy="838201"/>
          </a:xfrm>
          <a:prstGeom prst="rect">
            <a:avLst/>
          </a:prstGeom>
        </p:spPr>
      </p:pic>
      <p:pic>
        <p:nvPicPr>
          <p:cNvPr id="162" name=""/>
          <p:cNvPicPr/>
          <p:nvPr/>
        </p:nvPicPr>
        <p:blipFill>
          <a:blip r:embed="rId6">
            <a:extLst/>
          </a:blip>
          <a:stretch>
            <a:fillRect/>
          </a:stretch>
        </p:blipFill>
        <p:spPr>
          <a:xfrm>
            <a:off x="6994931" y="2449950"/>
            <a:ext cx="1113588" cy="469427"/>
          </a:xfrm>
          <a:prstGeom prst="rect">
            <a:avLst/>
          </a:prstGeom>
          <a:effectLst>
            <a:outerShdw sx="100000" sy="100000" kx="0" ky="0" algn="b" rotWithShape="0" blurRad="38100" dist="25400" dir="5400000">
              <a:srgbClr val="000000">
                <a:alpha val="50000"/>
              </a:srgbClr>
            </a:outerShdw>
          </a:effectLst>
        </p:spPr>
      </p:pic>
      <p:pic>
        <p:nvPicPr>
          <p:cNvPr id="163" name=""/>
          <p:cNvPicPr/>
          <p:nvPr/>
        </p:nvPicPr>
        <p:blipFill>
          <a:blip r:embed="rId7">
            <a:extLst/>
          </a:blip>
          <a:stretch>
            <a:fillRect/>
          </a:stretch>
        </p:blipFill>
        <p:spPr>
          <a:xfrm>
            <a:off x="5945606" y="4263616"/>
            <a:ext cx="1113588" cy="469428"/>
          </a:xfrm>
          <a:prstGeom prst="rect">
            <a:avLst/>
          </a:prstGeom>
          <a:effectLst>
            <a:outerShdw sx="100000" sy="100000" kx="0" ky="0" algn="b" rotWithShape="0" blurRad="38100" dist="25400" dir="5400000">
              <a:srgbClr val="000000">
                <a:alpha val="50000"/>
              </a:srgbClr>
            </a:outerShdw>
          </a:effectLst>
        </p:spPr>
      </p:pic>
      <p:pic>
        <p:nvPicPr>
          <p:cNvPr id="164" name=""/>
          <p:cNvPicPr/>
          <p:nvPr/>
        </p:nvPicPr>
        <p:blipFill>
          <a:blip r:embed="rId8">
            <a:extLst/>
          </a:blip>
          <a:stretch>
            <a:fillRect/>
          </a:stretch>
        </p:blipFill>
        <p:spPr>
          <a:xfrm>
            <a:off x="3262740" y="4263616"/>
            <a:ext cx="1113588" cy="469428"/>
          </a:xfrm>
          <a:prstGeom prst="rect">
            <a:avLst/>
          </a:prstGeom>
          <a:effectLst>
            <a:outerShdw sx="100000" sy="100000" kx="0" ky="0" algn="b" rotWithShape="0" blurRad="38100" dist="25400" dir="5400000">
              <a:srgbClr val="000000">
                <a:alpha val="50000"/>
              </a:srgbClr>
            </a:outerShdw>
          </a:effectLst>
        </p:spPr>
      </p:pic>
      <p:pic>
        <p:nvPicPr>
          <p:cNvPr id="165" name=""/>
          <p:cNvPicPr/>
          <p:nvPr/>
        </p:nvPicPr>
        <p:blipFill>
          <a:blip r:embed="rId9">
            <a:extLst/>
          </a:blip>
          <a:stretch>
            <a:fillRect/>
          </a:stretch>
        </p:blipFill>
        <p:spPr>
          <a:xfrm>
            <a:off x="4651491" y="6152978"/>
            <a:ext cx="1896087" cy="469428"/>
          </a:xfrm>
          <a:prstGeom prst="rect">
            <a:avLst/>
          </a:prstGeom>
          <a:effectLst>
            <a:outerShdw sx="100000" sy="100000" kx="0" ky="0" algn="b" rotWithShape="0" blurRad="38100" dist="25400" dir="5400000">
              <a:srgbClr val="000000">
                <a:alpha val="50000"/>
              </a:srgbClr>
            </a:outerShdw>
          </a:effectLst>
        </p:spPr>
      </p:pic>
      <p:pic>
        <p:nvPicPr>
          <p:cNvPr id="166" name=""/>
          <p:cNvPicPr/>
          <p:nvPr/>
        </p:nvPicPr>
        <p:blipFill>
          <a:blip r:embed="rId10">
            <a:extLst/>
          </a:blip>
          <a:stretch>
            <a:fillRect/>
          </a:stretch>
        </p:blipFill>
        <p:spPr>
          <a:xfrm>
            <a:off x="3883461" y="2449950"/>
            <a:ext cx="1113588" cy="469427"/>
          </a:xfrm>
          <a:prstGeom prst="rect">
            <a:avLst/>
          </a:prstGeom>
          <a:effectLst>
            <a:outerShdw sx="100000" sy="100000" kx="0" ky="0" algn="b" rotWithShape="0" blurRad="38100" dist="25400" dir="5400000">
              <a:srgbClr val="000000">
                <a:alpha val="50000"/>
              </a:srgbClr>
            </a:outerShdw>
          </a:effectLst>
        </p:spPr>
      </p:pic>
      <p:pic>
        <p:nvPicPr>
          <p:cNvPr id="167" name=""/>
          <p:cNvPicPr/>
          <p:nvPr/>
        </p:nvPicPr>
        <p:blipFill>
          <a:blip r:embed="rId11">
            <a:extLst/>
          </a:blip>
          <a:stretch>
            <a:fillRect/>
          </a:stretch>
        </p:blipFill>
        <p:spPr>
          <a:xfrm>
            <a:off x="8981744" y="6158447"/>
            <a:ext cx="1113589" cy="469427"/>
          </a:xfrm>
          <a:prstGeom prst="rect">
            <a:avLst/>
          </a:prstGeom>
          <a:effectLst>
            <a:outerShdw sx="100000" sy="100000" kx="0" ky="0" algn="b" rotWithShape="0" blurRad="38100" dist="25400" dir="5400000">
              <a:srgbClr val="000000">
                <a:alpha val="50000"/>
              </a:srgbClr>
            </a:outerShdw>
          </a:effectLst>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161"/>
                                        </p:tgtEl>
                                      </p:cBhvr>
                                    </p:cmd>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162"/>
                                        </p:tgtEl>
                                        <p:attrNameLst>
                                          <p:attrName>style.visibility</p:attrName>
                                        </p:attrNameLst>
                                      </p:cBhvr>
                                      <p:to>
                                        <p:strVal val="visible"/>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164"/>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4" fill="hold">
                                  <p:stCondLst>
                                    <p:cond delay="0"/>
                                  </p:stCondLst>
                                  <p:iterate type="el" backwards="0">
                                    <p:tmAbs val="0"/>
                                  </p:iterate>
                                  <p:childTnLst>
                                    <p:set>
                                      <p:cBhvr>
                                        <p:cTn id="16" fill="hold"/>
                                        <p:tgtEl>
                                          <p:spTgt spid="16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5" fill="hold">
                                  <p:stCondLst>
                                    <p:cond delay="0"/>
                                  </p:stCondLst>
                                  <p:iterate type="el" backwards="0">
                                    <p:tmAbs val="0"/>
                                  </p:iterate>
                                  <p:childTnLst>
                                    <p:set>
                                      <p:cBhvr>
                                        <p:cTn id="20" fill="hold"/>
                                        <p:tgtEl>
                                          <p:spTgt spid="166"/>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6" fill="hold">
                                  <p:stCondLst>
                                    <p:cond delay="0"/>
                                  </p:stCondLst>
                                  <p:iterate type="el" backwards="0">
                                    <p:tmAbs val="0"/>
                                  </p:iterate>
                                  <p:childTnLst>
                                    <p:set>
                                      <p:cBhvr>
                                        <p:cTn id="23" fill="hold"/>
                                        <p:tgtEl>
                                          <p:spTgt spid="163"/>
                                        </p:tgtEl>
                                        <p:attrNameLst>
                                          <p:attrName>style.visibility</p:attrName>
                                        </p:attrNameLst>
                                      </p:cBhvr>
                                      <p:to>
                                        <p:strVal val="visible"/>
                                      </p:to>
                                    </p:set>
                                  </p:childTnLst>
                                </p:cTn>
                              </p:par>
                            </p:childTnLst>
                          </p:cTn>
                        </p:par>
                        <p:par>
                          <p:cTn id="24" fill="hold">
                            <p:stCondLst>
                              <p:cond delay="0"/>
                            </p:stCondLst>
                            <p:childTnLst>
                              <p:par>
                                <p:cTn id="25" nodeType="afterEffect" presetClass="entr" presetSubtype="0" presetID="1" grpId="7" fill="hold">
                                  <p:stCondLst>
                                    <p:cond delay="0"/>
                                  </p:stCondLst>
                                  <p:iterate type="el" backwards="0">
                                    <p:tmAbs val="0"/>
                                  </p:iterate>
                                  <p:childTnLst>
                                    <p:set>
                                      <p:cBhvr>
                                        <p:cTn id="26" fill="hold"/>
                                        <p:tgtEl>
                                          <p:spTgt spid="1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27" fill="hold" display="0">
                  <p:stCondLst>
                    <p:cond delay="indefinite"/>
                  </p:stCondLst>
                </p:cTn>
                <p:tgtEl>
                  <p:spTgt spid="161"/>
                </p:tgtEl>
              </p:cMediaNode>
            </p:audio>
          </p:childTnLst>
        </p:cTn>
      </p:par>
    </p:tnLst>
    <p:bldLst>
      <p:bldP build="whole" bldLvl="1" animBg="1" rev="0" advAuto="0" spid="164" grpId="3"/>
      <p:bldP build="whole" bldLvl="1" animBg="1" rev="0" advAuto="0" spid="162" grpId="2"/>
      <p:bldP build="whole" bldLvl="1" animBg="1" rev="0" advAuto="0" spid="165" grpId="4"/>
      <p:bldP build="whole" bldLvl="1" animBg="1" rev="0" advAuto="0" spid="166" grpId="5"/>
      <p:bldP build="whole" bldLvl="1" animBg="1" rev="0" advAuto="0" spid="167" grpId="7"/>
      <p:bldP build="whole" bldLvl="1" animBg="1" rev="0" advAuto="0" spid="163" grpId="6"/>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prstGeom prst="rect">
            <a:avLst/>
          </a:prstGeom>
        </p:spPr>
        <p:txBody>
          <a:bodyPr/>
          <a:lstStyle>
            <a:lvl1pPr defTabSz="514095">
              <a:defRPr sz="7040"/>
            </a:lvl1pPr>
          </a:lstStyle>
          <a:p>
            <a:pPr lvl="0">
              <a:defRPr sz="1800"/>
            </a:pPr>
            <a:r>
              <a:rPr sz="7040"/>
              <a:t>Feedback in pre-service teacher training is both authoritative and dialogic</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p:nvPr>
        </p:nvSpPr>
        <p:spPr>
          <a:prstGeom prst="rect">
            <a:avLst/>
          </a:prstGeom>
        </p:spPr>
        <p:txBody>
          <a:bodyPr/>
          <a:lstStyle>
            <a:lvl1pPr defTabSz="566674">
              <a:defRPr sz="7760"/>
            </a:lvl1pPr>
          </a:lstStyle>
          <a:p>
            <a:pPr lvl="0">
              <a:defRPr sz="1800"/>
            </a:pPr>
            <a:r>
              <a:rPr sz="7760"/>
              <a:t>Principled data selection</a:t>
            </a:r>
          </a:p>
        </p:txBody>
      </p:sp>
      <p:sp>
        <p:nvSpPr>
          <p:cNvPr id="176" name="Shape 176"/>
          <p:cNvSpPr/>
          <p:nvPr>
            <p:ph type="body" idx="1"/>
          </p:nvPr>
        </p:nvSpPr>
        <p:spPr>
          <a:prstGeom prst="rect">
            <a:avLst/>
          </a:prstGeom>
        </p:spPr>
        <p:txBody>
          <a:bodyPr/>
          <a:lstStyle/>
          <a:p>
            <a:pPr lvl="2" marL="0" indent="443484" defTabSz="566674">
              <a:spcBef>
                <a:spcPts val="4000"/>
              </a:spcBef>
              <a:buSzTx/>
              <a:buNone/>
              <a:defRPr sz="1800"/>
            </a:pPr>
            <a:r>
              <a:rPr b="1" sz="3492">
                <a:latin typeface="Helvetica"/>
                <a:ea typeface="Helvetica"/>
                <a:cs typeface="Helvetica"/>
                <a:sym typeface="Helvetica"/>
              </a:rPr>
              <a:t>Credibility</a:t>
            </a:r>
            <a:r>
              <a:rPr sz="3492">
                <a:latin typeface="Helvetica"/>
                <a:ea typeface="Helvetica"/>
                <a:cs typeface="Helvetica"/>
                <a:sym typeface="Helvetica"/>
              </a:rPr>
              <a:t> involves demonstrating that the research was carried out in a way that maximizes the accuracy of identifying and describing the object(s) of study.</a:t>
            </a:r>
            <a:endParaRPr sz="3492">
              <a:latin typeface="Helvetica"/>
              <a:ea typeface="Helvetica"/>
              <a:cs typeface="Helvetica"/>
              <a:sym typeface="Helvetica"/>
            </a:endParaRPr>
          </a:p>
          <a:p>
            <a:pPr lvl="1" marL="0" indent="221742" algn="r" defTabSz="566674">
              <a:spcBef>
                <a:spcPts val="4000"/>
              </a:spcBef>
              <a:buSzTx/>
              <a:buNone/>
              <a:defRPr sz="1800"/>
            </a:pPr>
            <a:r>
              <a:rPr sz="3492"/>
              <a:t>Brown (2001: 225)</a:t>
            </a:r>
            <a:endParaRPr sz="3492"/>
          </a:p>
          <a:p>
            <a:pPr lvl="0" marL="0" indent="0" defTabSz="566674">
              <a:spcBef>
                <a:spcPts val="4000"/>
              </a:spcBef>
              <a:buSzTx/>
              <a:buNone/>
              <a:defRPr sz="1800"/>
            </a:pPr>
            <a:r>
              <a:rPr b="1" sz="3492">
                <a:latin typeface="Helvetica"/>
                <a:ea typeface="Helvetica"/>
                <a:cs typeface="Helvetica"/>
                <a:sym typeface="Helvetica"/>
              </a:rPr>
              <a:t>Trustworthiness</a:t>
            </a:r>
            <a:r>
              <a:rPr sz="3492">
                <a:latin typeface="Helvetica"/>
                <a:ea typeface="Helvetica"/>
                <a:cs typeface="Helvetica"/>
                <a:sym typeface="Helvetica"/>
              </a:rPr>
              <a:t> is concerned with the believability of a study, and the degree to which a reader has faith in the study’s worth.</a:t>
            </a:r>
            <a:endParaRPr sz="3492">
              <a:latin typeface="Helvetica"/>
              <a:ea typeface="Helvetica"/>
              <a:cs typeface="Helvetica"/>
              <a:sym typeface="Helvetica"/>
            </a:endParaRPr>
          </a:p>
          <a:p>
            <a:pPr lvl="1" marL="0" indent="221742" algn="r" defTabSz="566674">
              <a:spcBef>
                <a:spcPts val="4000"/>
              </a:spcBef>
              <a:buSzTx/>
              <a:buNone/>
              <a:defRPr sz="1800"/>
            </a:pPr>
            <a:r>
              <a:rPr sz="3492"/>
              <a:t>Lanshear and Knobel (2004: 366)</a:t>
            </a:r>
          </a:p>
        </p:txBody>
      </p:sp>
    </p:spTree>
  </p:cSld>
  <p:clrMapOvr>
    <a:masterClrMapping/>
  </p:clrMapOvr>
  <p:transition spd="slow"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5945943929_ece9e962ee_z.jpg"/>
          <p:cNvPicPr/>
          <p:nvPr/>
        </p:nvPicPr>
        <p:blipFill>
          <a:blip r:embed="rId3">
            <a:extLst/>
          </a:blip>
          <a:srcRect l="14713" t="0" r="28676" b="0"/>
          <a:stretch>
            <a:fillRect/>
          </a:stretch>
        </p:blipFill>
        <p:spPr>
          <a:xfrm>
            <a:off x="6718300" y="2603500"/>
            <a:ext cx="5334000" cy="6286500"/>
          </a:xfrm>
          <a:prstGeom prst="rect">
            <a:avLst/>
          </a:prstGeom>
          <a:ln w="12700">
            <a:miter lim="400000"/>
          </a:ln>
        </p:spPr>
      </p:pic>
      <p:sp>
        <p:nvSpPr>
          <p:cNvPr id="181" name="Shape 181"/>
          <p:cNvSpPr/>
          <p:nvPr>
            <p:ph type="title"/>
          </p:nvPr>
        </p:nvSpPr>
        <p:spPr>
          <a:prstGeom prst="rect">
            <a:avLst/>
          </a:prstGeom>
        </p:spPr>
        <p:txBody>
          <a:bodyPr/>
          <a:lstStyle/>
          <a:p>
            <a:pPr lvl="0" defTabSz="414781">
              <a:defRPr sz="1800"/>
            </a:pPr>
            <a:r>
              <a:rPr sz="5680"/>
              <a:t>Mixed Methods Data Analysis: everyone gets </a:t>
            </a:r>
            <a:r>
              <a:rPr i="1" sz="5680"/>
              <a:t>a bite of the cherry</a:t>
            </a:r>
          </a:p>
        </p:txBody>
      </p:sp>
      <p:sp>
        <p:nvSpPr>
          <p:cNvPr id="182" name="Shape 182"/>
          <p:cNvSpPr/>
          <p:nvPr>
            <p:ph type="body" idx="1"/>
          </p:nvPr>
        </p:nvSpPr>
        <p:spPr>
          <a:prstGeom prst="rect">
            <a:avLst/>
          </a:prstGeom>
        </p:spPr>
        <p:txBody>
          <a:bodyPr/>
          <a:lstStyle/>
          <a:p>
            <a:pPr lvl="0">
              <a:defRPr sz="1800"/>
            </a:pPr>
            <a:r>
              <a:rPr sz="2800"/>
              <a:t>Benefits of QUANT:</a:t>
            </a:r>
            <a:endParaRPr sz="2800"/>
          </a:p>
          <a:p>
            <a:pPr lvl="2">
              <a:defRPr sz="1800"/>
            </a:pPr>
            <a:r>
              <a:rPr sz="2800"/>
              <a:t>rigorous</a:t>
            </a:r>
            <a:endParaRPr sz="2800"/>
          </a:p>
          <a:p>
            <a:pPr lvl="2">
              <a:defRPr sz="1800"/>
            </a:pPr>
            <a:r>
              <a:rPr sz="2800"/>
              <a:t>systematic</a:t>
            </a:r>
            <a:endParaRPr sz="2800"/>
          </a:p>
          <a:p>
            <a:pPr lvl="0">
              <a:defRPr sz="1800"/>
            </a:pPr>
            <a:r>
              <a:rPr sz="2800"/>
              <a:t>Benefits of QUAL:</a:t>
            </a:r>
            <a:endParaRPr sz="2800"/>
          </a:p>
          <a:p>
            <a:pPr lvl="2">
              <a:defRPr sz="1800"/>
            </a:pPr>
            <a:r>
              <a:rPr sz="2800"/>
              <a:t>exploratory</a:t>
            </a:r>
            <a:endParaRPr sz="2800"/>
          </a:p>
          <a:p>
            <a:pPr lvl="2">
              <a:defRPr sz="1800"/>
            </a:pPr>
            <a:r>
              <a:rPr sz="2800"/>
              <a:t>flexible</a:t>
            </a:r>
          </a:p>
        </p:txBody>
      </p:sp>
    </p:spTree>
  </p:cSld>
  <p:clrMapOvr>
    <a:masterClrMapping/>
  </p:clrMapOvr>
  <p:transition spd="slow"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title"/>
          </p:nvPr>
        </p:nvSpPr>
        <p:spPr>
          <a:prstGeom prst="rect">
            <a:avLst/>
          </a:prstGeom>
        </p:spPr>
        <p:txBody>
          <a:bodyPr/>
          <a:lstStyle/>
          <a:p>
            <a:pPr lvl="0">
              <a:defRPr sz="1800"/>
            </a:pPr>
            <a:r>
              <a:rPr sz="8000"/>
              <a:t>References</a:t>
            </a:r>
          </a:p>
        </p:txBody>
      </p:sp>
      <p:sp>
        <p:nvSpPr>
          <p:cNvPr id="187" name="Shape 187"/>
          <p:cNvSpPr/>
          <p:nvPr>
            <p:ph type="body" idx="1"/>
          </p:nvPr>
        </p:nvSpPr>
        <p:spPr>
          <a:prstGeom prst="rect">
            <a:avLst/>
          </a:prstGeom>
        </p:spPr>
        <p:txBody>
          <a:bodyPr/>
          <a:lstStyle/>
          <a:p>
            <a:pPr lvl="0" marL="0" indent="0" defTabSz="457200">
              <a:spcBef>
                <a:spcPts val="0"/>
              </a:spcBef>
              <a:buSzTx/>
              <a:buNone/>
              <a:defRPr sz="1800"/>
            </a:pPr>
            <a:r>
              <a:rPr sz="3300">
                <a:solidFill>
                  <a:srgbClr val="232323"/>
                </a:solidFill>
                <a:latin typeface="Arial"/>
                <a:ea typeface="Arial"/>
                <a:cs typeface="Arial"/>
                <a:sym typeface="Arial"/>
              </a:rPr>
              <a:t>Baker, P., Hardie, A., &amp; McEnery, T. (2006). </a:t>
            </a:r>
            <a:r>
              <a:rPr i="1" sz="3300">
                <a:solidFill>
                  <a:srgbClr val="232323"/>
                </a:solidFill>
                <a:latin typeface="Arial"/>
                <a:ea typeface="Arial"/>
                <a:cs typeface="Arial"/>
                <a:sym typeface="Arial"/>
              </a:rPr>
              <a:t>A glossary of corpus linguistics</a:t>
            </a:r>
            <a:r>
              <a:rPr sz="3300">
                <a:solidFill>
                  <a:srgbClr val="232323"/>
                </a:solidFill>
                <a:latin typeface="Arial"/>
                <a:ea typeface="Arial"/>
                <a:cs typeface="Arial"/>
                <a:sym typeface="Arial"/>
              </a:rPr>
              <a:t> (pp. 64-152). Edinburgh: Edinburgh University Press.</a:t>
            </a:r>
            <a:endParaRPr sz="3300">
              <a:solidFill>
                <a:srgbClr val="232323"/>
              </a:solidFill>
              <a:latin typeface="Arial"/>
              <a:ea typeface="Arial"/>
              <a:cs typeface="Arial"/>
              <a:sym typeface="Arial"/>
            </a:endParaRPr>
          </a:p>
          <a:p>
            <a:pPr lvl="0" marL="0" indent="0" defTabSz="457200">
              <a:spcBef>
                <a:spcPts val="0"/>
              </a:spcBef>
              <a:buSzTx/>
              <a:buNone/>
              <a:defRPr sz="1800"/>
            </a:pPr>
            <a:endParaRPr sz="3300">
              <a:solidFill>
                <a:srgbClr val="232323"/>
              </a:solidFill>
              <a:latin typeface="Arial"/>
              <a:ea typeface="Arial"/>
              <a:cs typeface="Arial"/>
              <a:sym typeface="Arial"/>
            </a:endParaRPr>
          </a:p>
          <a:p>
            <a:pPr lvl="0" marL="0" indent="0" defTabSz="457200">
              <a:spcBef>
                <a:spcPts val="0"/>
              </a:spcBef>
              <a:buSzTx/>
              <a:buNone/>
              <a:defRPr sz="1800"/>
            </a:pPr>
            <a:r>
              <a:rPr sz="3300">
                <a:solidFill>
                  <a:srgbClr val="232323"/>
                </a:solidFill>
                <a:latin typeface="Arial"/>
                <a:ea typeface="Arial"/>
                <a:cs typeface="Arial"/>
                <a:sym typeface="Arial"/>
              </a:rPr>
              <a:t>Brown, J. D. (2001). </a:t>
            </a:r>
            <a:r>
              <a:rPr i="1" sz="3300">
                <a:solidFill>
                  <a:srgbClr val="232323"/>
                </a:solidFill>
                <a:latin typeface="Arial"/>
                <a:ea typeface="Arial"/>
                <a:cs typeface="Arial"/>
                <a:sym typeface="Arial"/>
              </a:rPr>
              <a:t>Using surveys in language programs</a:t>
            </a:r>
            <a:r>
              <a:rPr sz="3300">
                <a:solidFill>
                  <a:srgbClr val="232323"/>
                </a:solidFill>
                <a:latin typeface="Arial"/>
                <a:ea typeface="Arial"/>
                <a:cs typeface="Arial"/>
                <a:sym typeface="Arial"/>
              </a:rPr>
              <a:t>. Cambridge University Press.</a:t>
            </a:r>
            <a:endParaRPr i="1" sz="3300">
              <a:solidFill>
                <a:srgbClr val="232323"/>
              </a:solidFill>
              <a:latin typeface="Arial"/>
              <a:ea typeface="Arial"/>
              <a:cs typeface="Arial"/>
              <a:sym typeface="Arial"/>
            </a:endParaRPr>
          </a:p>
          <a:p>
            <a:pPr lvl="0" marL="0" indent="0" defTabSz="457200">
              <a:spcBef>
                <a:spcPts val="0"/>
              </a:spcBef>
              <a:buSzTx/>
              <a:buNone/>
              <a:defRPr sz="1800"/>
            </a:pPr>
            <a:endParaRPr sz="3300">
              <a:solidFill>
                <a:srgbClr val="232323"/>
              </a:solidFill>
              <a:latin typeface="Arial"/>
              <a:ea typeface="Arial"/>
              <a:cs typeface="Arial"/>
              <a:sym typeface="Arial"/>
            </a:endParaRPr>
          </a:p>
          <a:p>
            <a:pPr lvl="0" marL="0" indent="0" defTabSz="457200">
              <a:spcBef>
                <a:spcPts val="0"/>
              </a:spcBef>
              <a:buSzTx/>
              <a:buNone/>
              <a:defRPr sz="1800"/>
            </a:pPr>
            <a:r>
              <a:rPr sz="3300">
                <a:solidFill>
                  <a:srgbClr val="232323"/>
                </a:solidFill>
                <a:latin typeface="Arial"/>
                <a:ea typeface="Arial"/>
                <a:cs typeface="Arial"/>
                <a:sym typeface="Arial"/>
              </a:rPr>
              <a:t>Lankshear, C., &amp; Knobel, M. (2004). </a:t>
            </a:r>
            <a:r>
              <a:rPr i="1" sz="3300">
                <a:solidFill>
                  <a:srgbClr val="232323"/>
                </a:solidFill>
                <a:latin typeface="Arial"/>
                <a:ea typeface="Arial"/>
                <a:cs typeface="Arial"/>
                <a:sym typeface="Arial"/>
              </a:rPr>
              <a:t>A handbook for teacher research</a:t>
            </a:r>
            <a:r>
              <a:rPr sz="3300">
                <a:solidFill>
                  <a:srgbClr val="232323"/>
                </a:solidFill>
                <a:latin typeface="Arial"/>
                <a:ea typeface="Arial"/>
                <a:cs typeface="Arial"/>
                <a:sym typeface="Arial"/>
              </a:rPr>
              <a:t>. McGraw-Hill International.</a:t>
            </a:r>
            <a:endParaRPr sz="3300">
              <a:solidFill>
                <a:srgbClr val="232323"/>
              </a:solidFill>
              <a:latin typeface="Arial"/>
              <a:ea typeface="Arial"/>
              <a:cs typeface="Arial"/>
              <a:sym typeface="Arial"/>
            </a:endParaRPr>
          </a:p>
          <a:p>
            <a:pPr lvl="0" marL="0" indent="0" defTabSz="457200">
              <a:spcBef>
                <a:spcPts val="0"/>
              </a:spcBef>
              <a:buSzTx/>
              <a:buNone/>
              <a:defRPr sz="1800"/>
            </a:pPr>
            <a:endParaRPr sz="1300">
              <a:solidFill>
                <a:srgbClr val="232323"/>
              </a:solidFill>
              <a:latin typeface="Arial"/>
              <a:ea typeface="Arial"/>
              <a:cs typeface="Arial"/>
              <a:sym typeface="Arial"/>
            </a:endParaRP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 name="evaluative-services08.jpg"/>
          <p:cNvPicPr/>
          <p:nvPr/>
        </p:nvPicPr>
        <p:blipFill>
          <a:blip r:embed="rId3">
            <a:extLst/>
          </a:blip>
          <a:srcRect l="27960" t="0" r="27960" b="0"/>
          <a:stretch>
            <a:fillRect/>
          </a:stretch>
        </p:blipFill>
        <p:spPr>
          <a:xfrm>
            <a:off x="1132959" y="2295332"/>
            <a:ext cx="3975040" cy="5943631"/>
          </a:xfrm>
          <a:prstGeom prst="rect">
            <a:avLst/>
          </a:prstGeom>
          <a:ln w="12700">
            <a:miter lim="400000"/>
          </a:ln>
        </p:spPr>
      </p:pic>
      <p:pic>
        <p:nvPicPr>
          <p:cNvPr id="43" name="96964092.jpg"/>
          <p:cNvPicPr/>
          <p:nvPr/>
        </p:nvPicPr>
        <p:blipFill>
          <a:blip r:embed="rId4">
            <a:extLst/>
          </a:blip>
          <a:srcRect l="764" t="0" r="764" b="0"/>
          <a:stretch>
            <a:fillRect/>
          </a:stretch>
        </p:blipFill>
        <p:spPr>
          <a:xfrm>
            <a:off x="6255345" y="1602261"/>
            <a:ext cx="6259714" cy="4426512"/>
          </a:xfrm>
          <a:prstGeom prst="rect">
            <a:avLst/>
          </a:prstGeom>
          <a:ln w="12700">
            <a:miter lim="400000"/>
          </a:ln>
        </p:spPr>
      </p:pic>
      <p:sp>
        <p:nvSpPr>
          <p:cNvPr id="44" name="Shape 44"/>
          <p:cNvSpPr/>
          <p:nvPr/>
        </p:nvSpPr>
        <p:spPr>
          <a:xfrm>
            <a:off x="623433" y="1082483"/>
            <a:ext cx="499415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lvl="0">
              <a:defRPr sz="1800"/>
            </a:pPr>
            <a:r>
              <a:rPr sz="3600"/>
              <a:t>Feedback for evaluation</a:t>
            </a:r>
          </a:p>
        </p:txBody>
      </p:sp>
      <p:sp>
        <p:nvSpPr>
          <p:cNvPr id="45" name="Shape 45"/>
          <p:cNvSpPr/>
          <p:nvPr/>
        </p:nvSpPr>
        <p:spPr>
          <a:xfrm>
            <a:off x="6120243" y="6661150"/>
            <a:ext cx="55277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pPr lvl="0">
              <a:defRPr sz="1800"/>
            </a:pPr>
            <a:r>
              <a:rPr sz="3600"/>
              <a:t>Feedback for development</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 grpId="3" fill="hold">
                                  <p:stCondLst>
                                    <p:cond delay="0"/>
                                  </p:stCondLst>
                                  <p:iterate type="el" backwards="0">
                                    <p:tmAbs val="0"/>
                                  </p:iterate>
                                  <p:childTnLst>
                                    <p:set>
                                      <p:cBhvr>
                                        <p:cTn id="14" fill="hold"/>
                                        <p:tgtEl>
                                          <p:spTgt spid="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 grpId="3"/>
      <p:bldP build="whole" bldLvl="1" animBg="1" rev="0" advAuto="0" spid="43" grpId="1"/>
      <p:bldP build="whole" bldLvl="1" animBg="1" rev="0" advAuto="0" spid="44"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prstGeom prst="rect">
            <a:avLst/>
          </a:prstGeom>
        </p:spPr>
        <p:txBody>
          <a:bodyPr/>
          <a:lstStyle>
            <a:lvl1pPr>
              <a:defRPr>
                <a:latin typeface="Helvetica"/>
                <a:ea typeface="Helvetica"/>
                <a:cs typeface="Helvetica"/>
                <a:sym typeface="Helvetica"/>
              </a:defRPr>
            </a:lvl1pPr>
          </a:lstStyle>
          <a:p>
            <a:pPr lvl="0">
              <a:defRPr sz="1800"/>
            </a:pPr>
            <a:r>
              <a:rPr sz="8000"/>
              <a:t>Dialogicity</a:t>
            </a:r>
          </a:p>
        </p:txBody>
      </p:sp>
      <p:sp>
        <p:nvSpPr>
          <p:cNvPr id="50" name="Shape 50"/>
          <p:cNvSpPr/>
          <p:nvPr>
            <p:ph type="body" idx="1"/>
          </p:nvPr>
        </p:nvSpPr>
        <p:spPr>
          <a:xfrm>
            <a:off x="952500" y="4609815"/>
            <a:ext cx="5334000" cy="4315048"/>
          </a:xfrm>
          <a:prstGeom prst="rect">
            <a:avLst/>
          </a:prstGeom>
        </p:spPr>
        <p:txBody>
          <a:bodyPr/>
          <a:lstStyle/>
          <a:p>
            <a:pPr lvl="0">
              <a:defRPr sz="1800"/>
            </a:pPr>
            <a:r>
              <a:rPr sz="2300"/>
              <a:t>Single authoring</a:t>
            </a:r>
            <a:endParaRPr sz="2300"/>
          </a:p>
          <a:p>
            <a:pPr lvl="0">
              <a:defRPr sz="1800"/>
            </a:pPr>
            <a:r>
              <a:rPr sz="2300"/>
              <a:t>Evaluative voice</a:t>
            </a:r>
            <a:endParaRPr sz="2300"/>
          </a:p>
          <a:p>
            <a:pPr lvl="0">
              <a:defRPr sz="1800"/>
            </a:pPr>
            <a:r>
              <a:rPr sz="2300"/>
              <a:t>Single truth</a:t>
            </a:r>
            <a:endParaRPr sz="2300"/>
          </a:p>
          <a:p>
            <a:pPr lvl="0">
              <a:defRPr sz="1800"/>
            </a:pPr>
            <a:r>
              <a:rPr sz="2300"/>
              <a:t>Control over talk</a:t>
            </a:r>
          </a:p>
        </p:txBody>
      </p:sp>
      <p:sp>
        <p:nvSpPr>
          <p:cNvPr id="51" name="Shape 51"/>
          <p:cNvSpPr/>
          <p:nvPr/>
        </p:nvSpPr>
        <p:spPr>
          <a:xfrm>
            <a:off x="6718300" y="4657377"/>
            <a:ext cx="5334000" cy="42199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marL="342900" indent="-342900" algn="l">
              <a:spcBef>
                <a:spcPts val="3200"/>
              </a:spcBef>
              <a:buSzPct val="75000"/>
              <a:buChar char="•"/>
              <a:defRPr sz="1800"/>
            </a:pPr>
            <a:r>
              <a:rPr sz="2300"/>
              <a:t>Joint co-construction</a:t>
            </a:r>
            <a:endParaRPr sz="2300"/>
          </a:p>
          <a:p>
            <a:pPr lvl="0" marL="342900" indent="-342900" algn="l">
              <a:spcBef>
                <a:spcPts val="3200"/>
              </a:spcBef>
              <a:buSzPct val="75000"/>
              <a:buChar char="•"/>
              <a:defRPr sz="1800"/>
            </a:pPr>
            <a:r>
              <a:rPr sz="2300"/>
              <a:t>Elaborative voice</a:t>
            </a:r>
            <a:endParaRPr sz="2300"/>
          </a:p>
          <a:p>
            <a:pPr lvl="0" marL="342900" indent="-342900" algn="l">
              <a:spcBef>
                <a:spcPts val="3200"/>
              </a:spcBef>
              <a:buSzPct val="75000"/>
              <a:buChar char="•"/>
              <a:defRPr sz="1800"/>
            </a:pPr>
            <a:r>
              <a:rPr sz="2300"/>
              <a:t>Tolerance of multiple perspectives</a:t>
            </a:r>
            <a:endParaRPr sz="2300"/>
          </a:p>
          <a:p>
            <a:pPr lvl="0" marL="342900" indent="-342900" algn="l">
              <a:spcBef>
                <a:spcPts val="3200"/>
              </a:spcBef>
              <a:buSzPct val="75000"/>
              <a:buChar char="•"/>
              <a:defRPr sz="1800"/>
            </a:pPr>
            <a:r>
              <a:rPr sz="2300"/>
              <a:t>Shared control</a:t>
            </a:r>
          </a:p>
        </p:txBody>
      </p:sp>
      <p:sp>
        <p:nvSpPr>
          <p:cNvPr id="52" name="Shape 52"/>
          <p:cNvSpPr/>
          <p:nvPr/>
        </p:nvSpPr>
        <p:spPr>
          <a:xfrm>
            <a:off x="936476" y="2320437"/>
            <a:ext cx="11131848" cy="2066579"/>
          </a:xfrm>
          <a:prstGeom prst="rect">
            <a:avLst/>
          </a:prstGeom>
          <a:ln w="12700">
            <a:miter lim="400000"/>
          </a:ln>
        </p:spPr>
        <p:txBody>
          <a:bodyPr lIns="50800" tIns="50800" rIns="50800" bIns="50800" anchor="ctr"/>
          <a:lstStyle/>
          <a:p>
            <a:pPr lvl="0" marL="342900" indent="-342900" algn="l">
              <a:spcBef>
                <a:spcPts val="3200"/>
              </a:spcBef>
              <a:buSzPct val="75000"/>
              <a:buChar char="•"/>
              <a:defRPr sz="2800"/>
            </a:pPr>
          </a:p>
        </p:txBody>
      </p:sp>
      <p:sp>
        <p:nvSpPr>
          <p:cNvPr id="53" name="Shape 53"/>
          <p:cNvSpPr/>
          <p:nvPr/>
        </p:nvSpPr>
        <p:spPr>
          <a:xfrm>
            <a:off x="1185509" y="2900189"/>
            <a:ext cx="10633782" cy="1270001"/>
          </a:xfrm>
          <a:prstGeom prst="leftRightArrow">
            <a:avLst>
              <a:gd name="adj1" fmla="val 32000"/>
              <a:gd name="adj2" fmla="val 44000"/>
            </a:avLst>
          </a:prstGeom>
          <a:blipFill>
            <a:blip r:embed="rId3"/>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lvl="0">
              <a:defRPr sz="2400">
                <a:solidFill>
                  <a:srgbClr val="FFFFFF"/>
                </a:solidFill>
              </a:defRPr>
            </a:pPr>
          </a:p>
        </p:txBody>
      </p:sp>
      <p:sp>
        <p:nvSpPr>
          <p:cNvPr id="54" name="Shape 54"/>
          <p:cNvSpPr/>
          <p:nvPr/>
        </p:nvSpPr>
        <p:spPr>
          <a:xfrm>
            <a:off x="1732965" y="4657378"/>
            <a:ext cx="37476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High Authoritative</a:t>
            </a:r>
          </a:p>
        </p:txBody>
      </p:sp>
      <p:sp>
        <p:nvSpPr>
          <p:cNvPr id="55" name="Shape 55"/>
          <p:cNvSpPr/>
          <p:nvPr/>
        </p:nvSpPr>
        <p:spPr>
          <a:xfrm>
            <a:off x="7943748" y="4657378"/>
            <a:ext cx="28831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High Dialogic</a:t>
            </a: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1"/>
      <p:bldP build="whole" bldLvl="1" animBg="1" rev="0" advAuto="0" spid="51"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9" name="Table 59"/>
          <p:cNvGraphicFramePr/>
          <p:nvPr/>
        </p:nvGraphicFramePr>
        <p:xfrm>
          <a:off x="2486399" y="2601099"/>
          <a:ext cx="9699919" cy="605636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14485"/>
                <a:gridCol w="714485"/>
                <a:gridCol w="8264597"/>
              </a:tblGrid>
              <a:tr h="693744">
                <a:tc>
                  <a:txBody>
                    <a:bodyPr/>
                    <a:lstStyle/>
                    <a:p>
                      <a:pPr lvl="0" marR="457200" algn="l" defTabSz="914400"/>
                      <a:r>
                        <a:rPr sz="2200">
                          <a:latin typeface="Calibri"/>
                          <a:ea typeface="Calibri"/>
                          <a:cs typeface="Calibri"/>
                          <a:sym typeface="Calibri"/>
                        </a:rPr>
                        <a:t>391</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No it also depends on how comfortable the students are with you and more importantly with each other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93744">
                <a:tc>
                  <a:txBody>
                    <a:bodyPr/>
                    <a:lstStyle/>
                    <a:p>
                      <a:pPr lvl="0" marR="457200" algn="l" defTabSz="914400"/>
                      <a:r>
                        <a:rPr sz="2200">
                          <a:latin typeface="Calibri"/>
                          <a:ea typeface="Calibri"/>
                          <a:cs typeface="Calibri"/>
                          <a:sym typeface="Calibri"/>
                        </a:rPr>
                        <a:t>392</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Yeah mm</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93744">
                <a:tc>
                  <a:txBody>
                    <a:bodyPr/>
                    <a:lstStyle/>
                    <a:p>
                      <a:pPr lvl="0" marR="457200" algn="l" defTabSz="914400"/>
                      <a:r>
                        <a:rPr sz="2200">
                          <a:latin typeface="Calibri"/>
                          <a:ea typeface="Calibri"/>
                          <a:cs typeface="Calibri"/>
                          <a:sym typeface="Calibri"/>
                        </a:rPr>
                        <a:t>393</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Alright um I would have said also try to make it a little more open don’t give them the language don’t give them the script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93744">
                <a:tc>
                  <a:txBody>
                    <a:bodyPr/>
                    <a:lstStyle/>
                    <a:p>
                      <a:pPr lvl="0" marR="457200" algn="l" defTabSz="914400"/>
                      <a:r>
                        <a:rPr sz="2200">
                          <a:latin typeface="Calibri"/>
                          <a:ea typeface="Calibri"/>
                          <a:cs typeface="Calibri"/>
                          <a:sym typeface="Calibri"/>
                        </a:rPr>
                        <a:t>394</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Yeah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93744">
                <a:tc>
                  <a:txBody>
                    <a:bodyPr/>
                    <a:lstStyle/>
                    <a:p>
                      <a:pPr lvl="0" marR="457200" algn="l" defTabSz="914400"/>
                      <a:r>
                        <a:rPr sz="2200">
                          <a:latin typeface="Calibri"/>
                          <a:ea typeface="Calibri"/>
                          <a:cs typeface="Calibri"/>
                          <a:sym typeface="Calibri"/>
                        </a:rPr>
                        <a:t>395</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Read this script rather just give them the prompt and let them apply it in their own ways and as like and that is more likely to happen then “so you have a baby this week ah yeah well I might er”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349250">
                <a:tc>
                  <a:txBody>
                    <a:bodyPr/>
                    <a:lstStyle/>
                    <a:p>
                      <a:pPr lvl="0" marR="457200" algn="l" defTabSz="914400"/>
                      <a:r>
                        <a:rPr sz="2200">
                          <a:latin typeface="Calibri"/>
                          <a:ea typeface="Calibri"/>
                          <a:cs typeface="Calibri"/>
                          <a:sym typeface="Calibri"/>
                        </a:rPr>
                        <a:t>396</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Yeah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844550">
                <a:tc>
                  <a:txBody>
                    <a:bodyPr/>
                    <a:lstStyle/>
                    <a:p>
                      <a:pPr lvl="0" marR="457200" algn="l" defTabSz="914400"/>
                      <a:r>
                        <a:rPr sz="2200">
                          <a:latin typeface="Calibri"/>
                          <a:ea typeface="Calibri"/>
                          <a:cs typeface="Calibri"/>
                          <a:sym typeface="Calibri"/>
                        </a:rPr>
                        <a:t>397</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you know and you actually end up saying things like “well I might” er and I and you said “er no I won’t” and I said “are you sure?” and you said “well okay well I might not” you know and that’s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93744">
                <a:tc>
                  <a:txBody>
                    <a:bodyPr/>
                    <a:lstStyle/>
                    <a:p>
                      <a:pPr lvl="0" marR="457200" algn="l" defTabSz="914400"/>
                      <a:r>
                        <a:rPr sz="2200">
                          <a:latin typeface="Calibri"/>
                          <a:ea typeface="Calibri"/>
                          <a:cs typeface="Calibri"/>
                          <a:sym typeface="Calibri"/>
                        </a:rPr>
                        <a:t>398</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P</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Yeah</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693744">
                <a:tc>
                  <a:txBody>
                    <a:bodyPr/>
                    <a:lstStyle/>
                    <a:p>
                      <a:pPr lvl="0" marR="457200" algn="l" defTabSz="914400"/>
                      <a:r>
                        <a:rPr sz="2200">
                          <a:latin typeface="Calibri"/>
                          <a:ea typeface="Calibri"/>
                          <a:cs typeface="Calibri"/>
                          <a:sym typeface="Calibri"/>
                        </a:rPr>
                        <a:t>399</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200">
                          <a:latin typeface="Calibri"/>
                          <a:ea typeface="Calibri"/>
                          <a:cs typeface="Calibri"/>
                          <a:sym typeface="Calibri"/>
                        </a:rPr>
                        <a:t>don’t script it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sp>
        <p:nvSpPr>
          <p:cNvPr id="60" name="Shape 60"/>
          <p:cNvSpPr/>
          <p:nvPr/>
        </p:nvSpPr>
        <p:spPr>
          <a:xfrm>
            <a:off x="339475" y="1081998"/>
            <a:ext cx="356981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Single authoring</a:t>
            </a:r>
            <a:endParaRPr sz="3600">
              <a:solidFill>
                <a:srgbClr val="D45954"/>
              </a:solidFill>
            </a:endParaRPr>
          </a:p>
        </p:txBody>
      </p:sp>
      <p:sp>
        <p:nvSpPr>
          <p:cNvPr id="61" name="Shape 61"/>
          <p:cNvSpPr/>
          <p:nvPr/>
        </p:nvSpPr>
        <p:spPr>
          <a:xfrm>
            <a:off x="2180765" y="1847333"/>
            <a:ext cx="1697749" cy="1697748"/>
          </a:xfrm>
          <a:prstGeom prst="line">
            <a:avLst/>
          </a:prstGeom>
          <a:ln w="25400">
            <a:solidFill>
              <a:srgbClr val="D45954"/>
            </a:solidFill>
            <a:miter lim="400000"/>
            <a:tailEnd type="triangle"/>
          </a:ln>
        </p:spPr>
        <p:txBody>
          <a:bodyPr lIns="0" tIns="0" rIns="0" bIns="0" anchor="ctr"/>
          <a:lstStyle/>
          <a:p>
            <a:pPr lvl="0">
              <a:defRPr sz="2400"/>
            </a:pPr>
          </a:p>
        </p:txBody>
      </p:sp>
      <p:sp>
        <p:nvSpPr>
          <p:cNvPr id="62" name="Shape 62"/>
          <p:cNvSpPr/>
          <p:nvPr/>
        </p:nvSpPr>
        <p:spPr>
          <a:xfrm>
            <a:off x="-42537" y="5773275"/>
            <a:ext cx="2553463"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Single truth</a:t>
            </a:r>
            <a:endParaRPr sz="3600">
              <a:solidFill>
                <a:srgbClr val="D45954"/>
              </a:solidFill>
            </a:endParaRPr>
          </a:p>
        </p:txBody>
      </p:sp>
      <p:sp>
        <p:nvSpPr>
          <p:cNvPr id="63" name="Shape 63"/>
          <p:cNvSpPr/>
          <p:nvPr/>
        </p:nvSpPr>
        <p:spPr>
          <a:xfrm>
            <a:off x="2094005" y="6526855"/>
            <a:ext cx="2333794" cy="1007615"/>
          </a:xfrm>
          <a:prstGeom prst="line">
            <a:avLst/>
          </a:prstGeom>
          <a:ln w="25400">
            <a:solidFill>
              <a:srgbClr val="D45954"/>
            </a:solidFill>
            <a:miter lim="400000"/>
            <a:tailEnd type="triangle"/>
          </a:ln>
        </p:spPr>
        <p:txBody>
          <a:bodyPr lIns="0" tIns="0" rIns="0" bIns="0" anchor="ctr"/>
          <a:lstStyle/>
          <a:p>
            <a:pPr lvl="0">
              <a:defRPr sz="2400"/>
            </a:pPr>
          </a:p>
        </p:txBody>
      </p:sp>
      <p:sp>
        <p:nvSpPr>
          <p:cNvPr id="64" name="Shape 64"/>
          <p:cNvSpPr/>
          <p:nvPr/>
        </p:nvSpPr>
        <p:spPr>
          <a:xfrm>
            <a:off x="166413" y="4184676"/>
            <a:ext cx="235046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Evaluation</a:t>
            </a:r>
            <a:endParaRPr sz="3600">
              <a:solidFill>
                <a:srgbClr val="D45954"/>
              </a:solidFill>
            </a:endParaRPr>
          </a:p>
        </p:txBody>
      </p:sp>
      <p:sp>
        <p:nvSpPr>
          <p:cNvPr id="65" name="Shape 65"/>
          <p:cNvSpPr/>
          <p:nvPr/>
        </p:nvSpPr>
        <p:spPr>
          <a:xfrm>
            <a:off x="2650692" y="4556555"/>
            <a:ext cx="1215284" cy="1"/>
          </a:xfrm>
          <a:prstGeom prst="line">
            <a:avLst/>
          </a:prstGeom>
          <a:ln w="25400">
            <a:solidFill>
              <a:srgbClr val="D45954"/>
            </a:solidFill>
            <a:miter lim="400000"/>
            <a:tailEnd type="triangle"/>
          </a:ln>
        </p:spPr>
        <p:txBody>
          <a:bodyPr lIns="0" tIns="0" rIns="0" bIns="0" anchor="ctr"/>
          <a:lstStyle/>
          <a:p>
            <a:pPr lvl="0">
              <a:defRPr sz="2400"/>
            </a:pPr>
          </a:p>
        </p:txBody>
      </p:sp>
      <p:sp>
        <p:nvSpPr>
          <p:cNvPr id="66" name="Shape 66"/>
          <p:cNvSpPr/>
          <p:nvPr/>
        </p:nvSpPr>
        <p:spPr>
          <a:xfrm>
            <a:off x="5205788" y="1743311"/>
            <a:ext cx="170672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Control</a:t>
            </a:r>
            <a:endParaRPr sz="3600">
              <a:solidFill>
                <a:srgbClr val="D45954"/>
              </a:solidFill>
            </a:endParaRPr>
          </a:p>
        </p:txBody>
      </p:sp>
      <p:sp>
        <p:nvSpPr>
          <p:cNvPr id="67" name="Shape 67"/>
          <p:cNvSpPr/>
          <p:nvPr/>
        </p:nvSpPr>
        <p:spPr>
          <a:xfrm flipH="1">
            <a:off x="4209702" y="2279645"/>
            <a:ext cx="1154945" cy="363664"/>
          </a:xfrm>
          <a:prstGeom prst="line">
            <a:avLst/>
          </a:prstGeom>
          <a:ln w="25400">
            <a:solidFill>
              <a:srgbClr val="D45954"/>
            </a:solidFill>
            <a:miter lim="400000"/>
            <a:tailEnd type="triangle"/>
          </a:ln>
        </p:spPr>
        <p:txBody>
          <a:bodyPr lIns="0" tIns="0" rIns="0" bIns="0" anchor="ctr"/>
          <a:lstStyle/>
          <a:p>
            <a:pPr lvl="0">
              <a:defRPr sz="2400"/>
            </a:pPr>
          </a:p>
        </p:txBody>
      </p:sp>
      <p:pic>
        <p:nvPicPr>
          <p:cNvPr id="68" name="TPCP393.mp3"/>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10878802" y="305743"/>
            <a:ext cx="1651001" cy="838201"/>
          </a:xfrm>
          <a:prstGeom prst="rect">
            <a:avLst/>
          </a:prstGeom>
        </p:spPr>
      </p:pic>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68"/>
                                        </p:tgtEl>
                                      </p:cBhvr>
                                    </p:cmd>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60"/>
                                        </p:tgtEl>
                                        <p:attrNameLst>
                                          <p:attrName>style.visibility</p:attrName>
                                        </p:attrNameLst>
                                      </p:cBhvr>
                                      <p:to>
                                        <p:strVal val="visible"/>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61"/>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4" fill="hold">
                                  <p:stCondLst>
                                    <p:cond delay="0"/>
                                  </p:stCondLst>
                                  <p:iterate type="el" backwards="0">
                                    <p:tmAbs val="0"/>
                                  </p:iterate>
                                  <p:childTnLst>
                                    <p:set>
                                      <p:cBhvr>
                                        <p:cTn id="16" fill="hold"/>
                                        <p:tgtEl>
                                          <p:spTgt spid="66"/>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5" fill="hold">
                                  <p:stCondLst>
                                    <p:cond delay="0"/>
                                  </p:stCondLst>
                                  <p:iterate type="el" backwards="0">
                                    <p:tmAbs val="0"/>
                                  </p:iterate>
                                  <p:childTnLst>
                                    <p:set>
                                      <p:cBhvr>
                                        <p:cTn id="19" fill="hold"/>
                                        <p:tgtEl>
                                          <p:spTgt spid="67"/>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0" presetID="1" grpId="6" fill="hold">
                                  <p:stCondLst>
                                    <p:cond delay="0"/>
                                  </p:stCondLst>
                                  <p:iterate type="el" backwards="0">
                                    <p:tmAbs val="0"/>
                                  </p:iterate>
                                  <p:childTnLst>
                                    <p:set>
                                      <p:cBhvr>
                                        <p:cTn id="22" fill="hold"/>
                                        <p:tgtEl>
                                          <p:spTgt spid="65"/>
                                        </p:tgtEl>
                                        <p:attrNameLst>
                                          <p:attrName>style.visibility</p:attrName>
                                        </p:attrNameLst>
                                      </p:cBhvr>
                                      <p:to>
                                        <p:strVal val="visible"/>
                                      </p:to>
                                    </p:set>
                                  </p:childTnLst>
                                </p:cTn>
                              </p:par>
                            </p:childTnLst>
                          </p:cTn>
                        </p:par>
                        <p:par>
                          <p:cTn id="23" fill="hold">
                            <p:stCondLst>
                              <p:cond delay="0"/>
                            </p:stCondLst>
                            <p:childTnLst>
                              <p:par>
                                <p:cTn id="24" nodeType="afterEffect" presetClass="entr" presetSubtype="0" presetID="1" grpId="7" fill="hold">
                                  <p:stCondLst>
                                    <p:cond delay="0"/>
                                  </p:stCondLst>
                                  <p:iterate type="el" backwards="0">
                                    <p:tmAbs val="0"/>
                                  </p:iterate>
                                  <p:childTnLst>
                                    <p:set>
                                      <p:cBhvr>
                                        <p:cTn id="25" fill="hold"/>
                                        <p:tgtEl>
                                          <p:spTgt spid="64"/>
                                        </p:tgtEl>
                                        <p:attrNameLst>
                                          <p:attrName>style.visibility</p:attrName>
                                        </p:attrNameLst>
                                      </p:cBhvr>
                                      <p:to>
                                        <p:strVal val="visible"/>
                                      </p:to>
                                    </p:set>
                                  </p:childTnLst>
                                </p:cTn>
                              </p:par>
                            </p:childTnLst>
                          </p:cTn>
                        </p:par>
                        <p:par>
                          <p:cTn id="26" fill="hold">
                            <p:stCondLst>
                              <p:cond delay="0"/>
                            </p:stCondLst>
                            <p:childTnLst>
                              <p:par>
                                <p:cTn id="27" nodeType="afterEffect" presetClass="entr" presetSubtype="0" presetID="1" grpId="8" fill="hold">
                                  <p:stCondLst>
                                    <p:cond delay="0"/>
                                  </p:stCondLst>
                                  <p:iterate type="el" backwards="0">
                                    <p:tmAbs val="0"/>
                                  </p:iterate>
                                  <p:childTnLst>
                                    <p:set>
                                      <p:cBhvr>
                                        <p:cTn id="28" fill="hold"/>
                                        <p:tgtEl>
                                          <p:spTgt spid="62"/>
                                        </p:tgtEl>
                                        <p:attrNameLst>
                                          <p:attrName>style.visibility</p:attrName>
                                        </p:attrNameLst>
                                      </p:cBhvr>
                                      <p:to>
                                        <p:strVal val="visible"/>
                                      </p:to>
                                    </p:set>
                                  </p:childTnLst>
                                </p:cTn>
                              </p:par>
                            </p:childTnLst>
                          </p:cTn>
                        </p:par>
                        <p:par>
                          <p:cTn id="29" fill="hold">
                            <p:stCondLst>
                              <p:cond delay="0"/>
                            </p:stCondLst>
                            <p:childTnLst>
                              <p:par>
                                <p:cTn id="30" nodeType="afterEffect" presetClass="entr" presetSubtype="0" presetID="1" grpId="9" fill="hold">
                                  <p:stCondLst>
                                    <p:cond delay="0"/>
                                  </p:stCondLst>
                                  <p:iterate type="el" backwards="0">
                                    <p:tmAbs val="0"/>
                                  </p:iterate>
                                  <p:childTnLst>
                                    <p:set>
                                      <p:cBhvr>
                                        <p:cTn id="31" fill="hold"/>
                                        <p:tgtEl>
                                          <p:spTgt spid="6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32" fill="hold" display="0">
                  <p:stCondLst>
                    <p:cond delay="indefinite"/>
                  </p:stCondLst>
                </p:cTn>
                <p:tgtEl>
                  <p:spTgt spid="68"/>
                </p:tgtEl>
              </p:cMediaNode>
            </p:audio>
          </p:childTnLst>
        </p:cTn>
      </p:par>
    </p:tnLst>
    <p:bldLst>
      <p:bldP build="whole" bldLvl="1" animBg="1" rev="0" advAuto="0" spid="65" grpId="6"/>
      <p:bldP build="whole" bldLvl="1" animBg="1" rev="0" advAuto="0" spid="60" grpId="2"/>
      <p:bldP build="whole" bldLvl="1" animBg="1" rev="0" advAuto="0" spid="61" grpId="3"/>
      <p:bldP build="whole" bldLvl="1" animBg="1" rev="0" advAuto="0" spid="64" grpId="7"/>
      <p:bldP build="whole" bldLvl="1" animBg="1" rev="0" advAuto="0" spid="67" grpId="5"/>
      <p:bldP build="whole" bldLvl="1" animBg="1" rev="0" advAuto="0" spid="62" grpId="8"/>
      <p:bldP build="whole" bldLvl="1" animBg="1" rev="0" advAuto="0" spid="66" grpId="4"/>
      <p:bldP build="whole" bldLvl="1" animBg="1" rev="0" advAuto="0" spid="63" grpId="9"/>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 name="Shape 72"/>
          <p:cNvSpPr/>
          <p:nvPr>
            <p:ph type="title"/>
          </p:nvPr>
        </p:nvSpPr>
        <p:spPr>
          <a:prstGeom prst="rect">
            <a:avLst/>
          </a:prstGeom>
        </p:spPr>
        <p:txBody>
          <a:bodyPr/>
          <a:lstStyle>
            <a:lvl1pPr defTabSz="432308">
              <a:defRPr sz="5920"/>
            </a:lvl1pPr>
          </a:lstStyle>
          <a:p>
            <a:pPr lvl="0">
              <a:defRPr sz="1800"/>
            </a:pPr>
            <a:r>
              <a:rPr sz="5920"/>
              <a:t>Feedback following teaching practice in pre-service teacher training is authoritative</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76" name="TPCP404.mp3"/>
          <p:cNvPicPr/>
          <p:nvPr>
            <a:audioFile r:link="rId3"/>
            <p:extLst>
              <p:ext uri="{DAA4B4D4-6D71-4841-9C94-3DE7FCFB9230}">
                <p14:media xmlns:p14="http://schemas.microsoft.com/office/powerpoint/2010/main" r:embed="rId4"/>
              </p:ext>
            </p:extLst>
          </p:nvPr>
        </p:nvPicPr>
        <p:blipFill>
          <a:blip r:embed="rId5">
            <a:extLst/>
          </a:blip>
          <a:stretch>
            <a:fillRect/>
          </a:stretch>
        </p:blipFill>
        <p:spPr>
          <a:xfrm>
            <a:off x="256591" y="191476"/>
            <a:ext cx="1651001" cy="838201"/>
          </a:xfrm>
          <a:prstGeom prst="rect">
            <a:avLst/>
          </a:prstGeom>
        </p:spPr>
      </p:pic>
      <p:graphicFrame>
        <p:nvGraphicFramePr>
          <p:cNvPr id="77" name="Table 77"/>
          <p:cNvGraphicFramePr/>
          <p:nvPr/>
        </p:nvGraphicFramePr>
        <p:xfrm>
          <a:off x="1572225" y="2370149"/>
          <a:ext cx="8327606" cy="594360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72440"/>
                <a:gridCol w="472440"/>
                <a:gridCol w="9982414"/>
              </a:tblGrid>
              <a:tr h="457200">
                <a:tc>
                  <a:txBody>
                    <a:bodyPr/>
                    <a:lstStyle/>
                    <a:p>
                      <a:pPr lvl="0" marR="457200" algn="l" defTabSz="914400"/>
                      <a:r>
                        <a:rPr sz="2000">
                          <a:latin typeface="Calibri"/>
                          <a:ea typeface="Calibri"/>
                          <a:cs typeface="Calibri"/>
                          <a:sym typeface="Calibri"/>
                        </a:rPr>
                        <a:t>406</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Because because that I mean that that all comes that’s that was a very special moment for me er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407</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So it was</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408</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it was try trying to get the word special or trying to get the word journey out of an American was</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409</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(cough) But the the reason why it worked here is because you built up to that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410</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Mm</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411</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if you had have gone straight. the first word you tried to get astrology I don’t think you would have got it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412</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Mm</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413</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but because of this concept of space</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414</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Mm</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415</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Was already here it was easy</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416</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But also I mean as- astrology the the the the</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417</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T</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And the key questions you asked</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r h="457200">
                <a:tc>
                  <a:txBody>
                    <a:bodyPr/>
                    <a:lstStyle/>
                    <a:p>
                      <a:pPr lvl="0" marR="457200" algn="l" defTabSz="914400"/>
                      <a:r>
                        <a:rPr sz="2000">
                          <a:latin typeface="Calibri"/>
                          <a:ea typeface="Calibri"/>
                          <a:cs typeface="Calibri"/>
                          <a:sym typeface="Calibri"/>
                        </a:rPr>
                        <a:t>418</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C</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c>
                  <a:txBody>
                    <a:bodyPr/>
                    <a:lstStyle/>
                    <a:p>
                      <a:pPr lvl="0" marR="457200" algn="l" defTabSz="914400"/>
                      <a:r>
                        <a:rPr sz="2000">
                          <a:latin typeface="Calibri"/>
                          <a:ea typeface="Calibri"/>
                          <a:cs typeface="Calibri"/>
                          <a:sym typeface="Calibri"/>
                        </a:rPr>
                        <a:t>Yeah the break up of the the word astrology it’s made up of two words </a:t>
                      </a:r>
                    </a:p>
                  </a:txBody>
                  <a:tcPr marL="63500" marR="63500" marT="0" marB="0" anchor="t" anchorCtr="0" horzOverflow="overflow">
                    <a:lnL w="6350">
                      <a:solidFill>
                        <a:srgbClr val="CBCBCB"/>
                      </a:solidFill>
                      <a:miter lim="400000"/>
                    </a:lnL>
                    <a:lnR w="6350">
                      <a:solidFill>
                        <a:srgbClr val="CBCBCB"/>
                      </a:solidFill>
                      <a:miter lim="400000"/>
                    </a:lnR>
                    <a:lnT w="6350">
                      <a:solidFill>
                        <a:srgbClr val="CBCBCB"/>
                      </a:solidFill>
                      <a:miter lim="400000"/>
                    </a:lnT>
                    <a:lnB w="6350">
                      <a:solidFill>
                        <a:srgbClr val="CBCBCB"/>
                      </a:solidFill>
                      <a:miter lim="400000"/>
                    </a:lnB>
                  </a:tcPr>
                </a:tc>
              </a:tr>
            </a:tbl>
          </a:graphicData>
        </a:graphic>
      </p:graphicFrame>
      <p:sp>
        <p:nvSpPr>
          <p:cNvPr id="78" name="Shape 78"/>
          <p:cNvSpPr/>
          <p:nvPr/>
        </p:nvSpPr>
        <p:spPr>
          <a:xfrm>
            <a:off x="9072732" y="1063639"/>
            <a:ext cx="3747669"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Elaborative voice</a:t>
            </a:r>
            <a:endParaRPr sz="3600">
              <a:solidFill>
                <a:srgbClr val="D45954"/>
              </a:solidFill>
            </a:endParaRPr>
          </a:p>
        </p:txBody>
      </p:sp>
      <p:sp>
        <p:nvSpPr>
          <p:cNvPr id="79" name="Shape 79"/>
          <p:cNvSpPr/>
          <p:nvPr/>
        </p:nvSpPr>
        <p:spPr>
          <a:xfrm flipH="1">
            <a:off x="8371963" y="1730795"/>
            <a:ext cx="2287105" cy="2287105"/>
          </a:xfrm>
          <a:prstGeom prst="line">
            <a:avLst/>
          </a:prstGeom>
          <a:ln w="25400">
            <a:solidFill>
              <a:srgbClr val="D45954"/>
            </a:solidFill>
            <a:miter lim="400000"/>
            <a:tailEnd type="triangle"/>
          </a:ln>
        </p:spPr>
        <p:txBody>
          <a:bodyPr lIns="0" tIns="0" rIns="0" bIns="0" anchor="ctr"/>
          <a:lstStyle/>
          <a:p>
            <a:pPr lvl="0">
              <a:defRPr sz="2400"/>
            </a:pPr>
          </a:p>
        </p:txBody>
      </p:sp>
      <p:sp>
        <p:nvSpPr>
          <p:cNvPr id="80" name="Shape 80"/>
          <p:cNvSpPr/>
          <p:nvPr/>
        </p:nvSpPr>
        <p:spPr>
          <a:xfrm>
            <a:off x="7121320" y="8869426"/>
            <a:ext cx="451073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Joint co-construction</a:t>
            </a:r>
            <a:endParaRPr sz="3600">
              <a:solidFill>
                <a:srgbClr val="D45954"/>
              </a:solidFill>
            </a:endParaRPr>
          </a:p>
        </p:txBody>
      </p:sp>
      <p:sp>
        <p:nvSpPr>
          <p:cNvPr id="81" name="Shape 81"/>
          <p:cNvSpPr/>
          <p:nvPr/>
        </p:nvSpPr>
        <p:spPr>
          <a:xfrm flipH="1" flipV="1">
            <a:off x="6046640" y="8215096"/>
            <a:ext cx="1645363" cy="826325"/>
          </a:xfrm>
          <a:prstGeom prst="line">
            <a:avLst/>
          </a:prstGeom>
          <a:ln w="25400">
            <a:solidFill>
              <a:srgbClr val="D45954"/>
            </a:solidFill>
            <a:miter lim="400000"/>
            <a:tailEnd type="triangle"/>
          </a:ln>
        </p:spPr>
        <p:txBody>
          <a:bodyPr lIns="0" tIns="0" rIns="0" bIns="0" anchor="ctr"/>
          <a:lstStyle/>
          <a:p>
            <a:pPr lvl="0">
              <a:defRPr sz="2400"/>
            </a:pPr>
          </a:p>
        </p:txBody>
      </p:sp>
      <p:sp>
        <p:nvSpPr>
          <p:cNvPr id="82" name="Shape 82"/>
          <p:cNvSpPr/>
          <p:nvPr/>
        </p:nvSpPr>
        <p:spPr>
          <a:xfrm>
            <a:off x="384735" y="8680459"/>
            <a:ext cx="4610863"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Multiple perspectives</a:t>
            </a:r>
            <a:endParaRPr sz="3600">
              <a:solidFill>
                <a:srgbClr val="D45954"/>
              </a:solidFill>
            </a:endParaRPr>
          </a:p>
        </p:txBody>
      </p:sp>
      <p:sp>
        <p:nvSpPr>
          <p:cNvPr id="83" name="Shape 83"/>
          <p:cNvSpPr/>
          <p:nvPr/>
        </p:nvSpPr>
        <p:spPr>
          <a:xfrm flipV="1">
            <a:off x="3156704" y="7800957"/>
            <a:ext cx="1" cy="990601"/>
          </a:xfrm>
          <a:prstGeom prst="line">
            <a:avLst/>
          </a:prstGeom>
          <a:ln w="25400">
            <a:solidFill>
              <a:srgbClr val="D45954"/>
            </a:solidFill>
            <a:miter lim="400000"/>
            <a:tailEnd type="triangle"/>
          </a:ln>
        </p:spPr>
        <p:txBody>
          <a:bodyPr lIns="0" tIns="0" rIns="0" bIns="0" anchor="ctr"/>
          <a:lstStyle/>
          <a:p>
            <a:pPr lvl="0">
              <a:defRPr sz="2400"/>
            </a:pPr>
          </a:p>
        </p:txBody>
      </p:sp>
      <p:sp>
        <p:nvSpPr>
          <p:cNvPr id="84" name="Shape 84"/>
          <p:cNvSpPr/>
          <p:nvPr/>
        </p:nvSpPr>
        <p:spPr>
          <a:xfrm>
            <a:off x="6456825" y="89732"/>
            <a:ext cx="322326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D45954"/>
                </a:solidFill>
              </a:defRPr>
            </a:lvl1pPr>
          </a:lstStyle>
          <a:p>
            <a:pPr lvl="0">
              <a:defRPr sz="1800">
                <a:solidFill>
                  <a:srgbClr val="000000"/>
                </a:solidFill>
              </a:defRPr>
            </a:pPr>
            <a:r>
              <a:rPr sz="3600">
                <a:solidFill>
                  <a:srgbClr val="D45954"/>
                </a:solidFill>
              </a:rPr>
              <a:t>Shared control</a:t>
            </a:r>
            <a:endParaRPr sz="3600">
              <a:solidFill>
                <a:srgbClr val="D45954"/>
              </a:solidFill>
            </a:endParaRPr>
          </a:p>
        </p:txBody>
      </p:sp>
      <p:sp>
        <p:nvSpPr>
          <p:cNvPr id="85" name="Shape 85"/>
          <p:cNvSpPr/>
          <p:nvPr/>
        </p:nvSpPr>
        <p:spPr>
          <a:xfrm>
            <a:off x="8475939" y="737072"/>
            <a:ext cx="501257" cy="1524335"/>
          </a:xfrm>
          <a:prstGeom prst="line">
            <a:avLst/>
          </a:prstGeom>
          <a:ln w="25400">
            <a:solidFill>
              <a:srgbClr val="D45954"/>
            </a:solidFill>
            <a:miter lim="400000"/>
            <a:tailEnd type="triangle"/>
          </a:ln>
        </p:spPr>
        <p:txBody>
          <a:bodyPr lIns="0" tIns="0" rIns="0" bIns="0" anchor="ctr"/>
          <a:lstStyle/>
          <a:p>
            <a:pPr lvl="0">
              <a:defRPr sz="2400"/>
            </a:pPr>
          </a:p>
        </p:txBody>
      </p:sp>
    </p:spTree>
  </p:cSld>
  <p:clrMapOvr>
    <a:masterClrMapping/>
  </p:clrMapOvr>
  <p:transition spd="slow"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mediacall" presetSubtype="0" presetID="1" grpId="1" fill="hold">
                                  <p:stCondLst>
                                    <p:cond delay="0"/>
                                  </p:stCondLst>
                                  <p:childTnLst>
                                    <p:cmd type="call" cmd="playFrom(0.0)">
                                      <p:cBhvr>
                                        <p:cTn id="6" dur="0" fill="hold"/>
                                        <p:tgtEl>
                                          <p:spTgt spid="76"/>
                                        </p:tgtEl>
                                      </p:cBhvr>
                                    </p:cmd>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84"/>
                                        </p:tgtEl>
                                        <p:attrNameLst>
                                          <p:attrName>style.visibility</p:attrName>
                                        </p:attrNameLst>
                                      </p:cBhvr>
                                      <p:to>
                                        <p:strVal val="visible"/>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85"/>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4" fill="hold">
                                  <p:stCondLst>
                                    <p:cond delay="0"/>
                                  </p:stCondLst>
                                  <p:iterate type="el" backwards="0">
                                    <p:tmAbs val="0"/>
                                  </p:iterate>
                                  <p:childTnLst>
                                    <p:set>
                                      <p:cBhvr>
                                        <p:cTn id="16" fill="hold"/>
                                        <p:tgtEl>
                                          <p:spTgt spid="78"/>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5" fill="hold">
                                  <p:stCondLst>
                                    <p:cond delay="0"/>
                                  </p:stCondLst>
                                  <p:iterate type="el" backwards="0">
                                    <p:tmAbs val="0"/>
                                  </p:iterate>
                                  <p:childTnLst>
                                    <p:set>
                                      <p:cBhvr>
                                        <p:cTn id="19" fill="hold"/>
                                        <p:tgtEl>
                                          <p:spTgt spid="79"/>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0" presetID="1" grpId="6" fill="hold">
                                  <p:stCondLst>
                                    <p:cond delay="0"/>
                                  </p:stCondLst>
                                  <p:iterate type="el" backwards="0">
                                    <p:tmAbs val="0"/>
                                  </p:iterate>
                                  <p:childTnLst>
                                    <p:set>
                                      <p:cBhvr>
                                        <p:cTn id="22" fill="hold"/>
                                        <p:tgtEl>
                                          <p:spTgt spid="83"/>
                                        </p:tgtEl>
                                        <p:attrNameLst>
                                          <p:attrName>style.visibility</p:attrName>
                                        </p:attrNameLst>
                                      </p:cBhvr>
                                      <p:to>
                                        <p:strVal val="visible"/>
                                      </p:to>
                                    </p:set>
                                  </p:childTnLst>
                                </p:cTn>
                              </p:par>
                            </p:childTnLst>
                          </p:cTn>
                        </p:par>
                        <p:par>
                          <p:cTn id="23" fill="hold">
                            <p:stCondLst>
                              <p:cond delay="0"/>
                            </p:stCondLst>
                            <p:childTnLst>
                              <p:par>
                                <p:cTn id="24" nodeType="afterEffect" presetClass="entr" presetSubtype="0" presetID="1" grpId="7" fill="hold">
                                  <p:stCondLst>
                                    <p:cond delay="0"/>
                                  </p:stCondLst>
                                  <p:iterate type="el" backwards="0">
                                    <p:tmAbs val="0"/>
                                  </p:iterate>
                                  <p:childTnLst>
                                    <p:set>
                                      <p:cBhvr>
                                        <p:cTn id="25" fill="hold"/>
                                        <p:tgtEl>
                                          <p:spTgt spid="81"/>
                                        </p:tgtEl>
                                        <p:attrNameLst>
                                          <p:attrName>style.visibility</p:attrName>
                                        </p:attrNameLst>
                                      </p:cBhvr>
                                      <p:to>
                                        <p:strVal val="visible"/>
                                      </p:to>
                                    </p:set>
                                  </p:childTnLst>
                                </p:cTn>
                              </p:par>
                            </p:childTnLst>
                          </p:cTn>
                        </p:par>
                        <p:par>
                          <p:cTn id="26" fill="hold">
                            <p:stCondLst>
                              <p:cond delay="0"/>
                            </p:stCondLst>
                            <p:childTnLst>
                              <p:par>
                                <p:cTn id="27" nodeType="afterEffect" presetClass="entr" presetSubtype="0" presetID="1" grpId="8" fill="hold">
                                  <p:stCondLst>
                                    <p:cond delay="0"/>
                                  </p:stCondLst>
                                  <p:iterate type="el" backwards="0">
                                    <p:tmAbs val="0"/>
                                  </p:iterate>
                                  <p:childTnLst>
                                    <p:set>
                                      <p:cBhvr>
                                        <p:cTn id="28" fill="hold"/>
                                        <p:tgtEl>
                                          <p:spTgt spid="82"/>
                                        </p:tgtEl>
                                        <p:attrNameLst>
                                          <p:attrName>style.visibility</p:attrName>
                                        </p:attrNameLst>
                                      </p:cBhvr>
                                      <p:to>
                                        <p:strVal val="visible"/>
                                      </p:to>
                                    </p:set>
                                  </p:childTnLst>
                                </p:cTn>
                              </p:par>
                            </p:childTnLst>
                          </p:cTn>
                        </p:par>
                        <p:par>
                          <p:cTn id="29" fill="hold">
                            <p:stCondLst>
                              <p:cond delay="0"/>
                            </p:stCondLst>
                            <p:childTnLst>
                              <p:par>
                                <p:cTn id="30" nodeType="afterEffect" presetClass="entr" presetSubtype="0" presetID="1" grpId="9" fill="hold">
                                  <p:stCondLst>
                                    <p:cond delay="0"/>
                                  </p:stCondLst>
                                  <p:iterate type="el" backwards="0">
                                    <p:tmAbs val="0"/>
                                  </p:iterate>
                                  <p:childTnLst>
                                    <p:set>
                                      <p:cBhvr>
                                        <p:cTn id="31" fill="hold"/>
                                        <p:tgtEl>
                                          <p:spTgt spid="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audio isNarration="0">
              <p:cMediaNode mute="0" showWhenStopped="0" numSld="1" vol="100000">
                <p:cTn id="32" fill="hold" display="0">
                  <p:stCondLst>
                    <p:cond delay="indefinite"/>
                  </p:stCondLst>
                </p:cTn>
                <p:tgtEl>
                  <p:spTgt spid="76"/>
                </p:tgtEl>
              </p:cMediaNode>
            </p:audio>
          </p:childTnLst>
        </p:cTn>
      </p:par>
    </p:tnLst>
    <p:bldLst>
      <p:bldP build="whole" bldLvl="1" animBg="1" rev="0" advAuto="0" spid="81" grpId="7"/>
      <p:bldP build="whole" bldLvl="1" animBg="1" rev="0" advAuto="0" spid="78" grpId="4"/>
      <p:bldP build="whole" bldLvl="1" animBg="1" rev="0" advAuto="0" spid="80" grpId="9"/>
      <p:bldP build="whole" bldLvl="1" animBg="1" rev="0" advAuto="0" spid="82" grpId="8"/>
      <p:bldP build="whole" bldLvl="1" animBg="1" rev="0" advAuto="0" spid="83" grpId="6"/>
      <p:bldP build="whole" bldLvl="1" animBg="1" rev="0" advAuto="0" spid="79" grpId="5"/>
      <p:bldP build="whole" bldLvl="1" animBg="1" rev="0" advAuto="0" spid="84" grpId="2"/>
      <p:bldP build="whole" bldLvl="1" animBg="1" rev="0" advAuto="0" spid="85" grpId="3"/>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lvl1pPr defTabSz="461518">
              <a:defRPr sz="6320"/>
            </a:lvl1pPr>
          </a:lstStyle>
          <a:p>
            <a:pPr lvl="0">
              <a:defRPr sz="1800"/>
            </a:pPr>
            <a:r>
              <a:rPr sz="6320"/>
              <a:t>Feedback following teaching practice in pre-service teacher training is dialogic</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93" name="Cherry-Picking-4.jpg"/>
          <p:cNvPicPr/>
          <p:nvPr/>
        </p:nvPicPr>
        <p:blipFill>
          <a:blip r:embed="rId3">
            <a:extLst/>
          </a:blip>
          <a:srcRect l="25694" t="0" r="25694" b="0"/>
          <a:stretch>
            <a:fillRect/>
          </a:stretch>
        </p:blipFill>
        <p:spPr>
          <a:xfrm>
            <a:off x="6718300" y="635000"/>
            <a:ext cx="5334000" cy="8229600"/>
          </a:xfrm>
          <a:prstGeom prst="rect">
            <a:avLst/>
          </a:prstGeom>
          <a:ln w="12700">
            <a:miter lim="400000"/>
          </a:ln>
        </p:spPr>
      </p:pic>
      <p:sp>
        <p:nvSpPr>
          <p:cNvPr id="94" name="Shape 94"/>
          <p:cNvSpPr/>
          <p:nvPr>
            <p:ph type="title"/>
          </p:nvPr>
        </p:nvSpPr>
        <p:spPr>
          <a:prstGeom prst="rect">
            <a:avLst/>
          </a:prstGeom>
        </p:spPr>
        <p:txBody>
          <a:bodyPr/>
          <a:lstStyle>
            <a:lvl1pPr>
              <a:defRPr i="1"/>
            </a:lvl1pPr>
          </a:lstStyle>
          <a:p>
            <a:pPr lvl="0">
              <a:defRPr i="0" sz="1800"/>
            </a:pPr>
            <a:r>
              <a:rPr i="1" sz="6000"/>
              <a:t>Cherry picking</a:t>
            </a:r>
          </a:p>
        </p:txBody>
      </p:sp>
      <p:sp>
        <p:nvSpPr>
          <p:cNvPr id="95" name="Shape 95"/>
          <p:cNvSpPr/>
          <p:nvPr>
            <p:ph type="body" idx="1"/>
          </p:nvPr>
        </p:nvSpPr>
        <p:spPr>
          <a:prstGeom prst="rect">
            <a:avLst/>
          </a:prstGeom>
        </p:spPr>
        <p:txBody>
          <a:bodyPr/>
          <a:lstStyle/>
          <a:p>
            <a:pPr lvl="0" marL="292100" indent="-228600" algn="l">
              <a:lnSpc>
                <a:spcPct val="150000"/>
              </a:lnSpc>
              <a:buSzPct val="100000"/>
              <a:buChar char="•"/>
              <a:defRPr sz="1800"/>
            </a:pPr>
            <a:r>
              <a:rPr sz="3200"/>
              <a:t> </a:t>
            </a:r>
            <a:r>
              <a:rPr sz="2700"/>
              <a:t>Selecting data to confirm a particular position</a:t>
            </a:r>
            <a:endParaRPr sz="2700"/>
          </a:p>
          <a:p>
            <a:pPr lvl="0" marL="256381" indent="-192881" algn="l">
              <a:lnSpc>
                <a:spcPct val="150000"/>
              </a:lnSpc>
              <a:buSzPct val="100000"/>
              <a:buChar char="•"/>
              <a:defRPr sz="1800"/>
            </a:pPr>
            <a:r>
              <a:rPr sz="2700"/>
              <a:t> Providing incomplete evidence</a:t>
            </a:r>
          </a:p>
        </p:txBody>
      </p:sp>
    </p:spTree>
  </p:cSld>
  <p:clrMapOvr>
    <a:masterClrMapping/>
  </p:clrMapOvr>
  <p:transition spd="slow" advClick="1">
    <p:dissolve/>
  </p:transition>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